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D3244-FCEB-C948-92F8-DE043FB94602}" v="12" dt="2020-01-13T20:35:05.10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3878"/>
  </p:normalViewPr>
  <p:slideViewPr>
    <p:cSldViewPr snapToGrid="0" snapToObjects="1">
      <p:cViewPr varScale="1">
        <p:scale>
          <a:sx n="60" d="100"/>
          <a:sy n="60" d="100"/>
        </p:scale>
        <p:origin x="236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479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effectLst/>
                <a:latin typeface="Helvetica Neue"/>
                <a:ea typeface="Helvetica Neue"/>
                <a:cs typeface="Helvetica Neue"/>
                <a:sym typeface="Helvetica Neue"/>
              </a:rPr>
              <a:t>We continue to work closely with both the Town Council and Wychavon District Council and councillors regularly attend our monthly meetings, providing us with updates on the latest developments. This year VECTA has been represented on Wychavon’s Transport Committee and have given our input on the Evesham traffic situation.</a:t>
            </a: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I was also recently given the opportunity to speak to Wychavon District Council’s Town Centres Advisory Panel during their one-day visit to, and tour of, Evesham. In their feedback from the day, the panel described VECTA as “an excellent example of an effective local chamber of commerce".</a:t>
            </a: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Following my recent meetings with passionate local campaigner Bruce Taylor, we have pledged our support to the Evesham Anti-Litter Campaign Group and we are already working with them to encourage local traders and landlords to do their bit to improve the impression of Evesham given to visitors, by clearing up their own patch. A walk around town with Bruce really opened my eyes; from seeing some of the ‘grot spots’ to realising the great opportunity for all of us to improve the local environment in which we live, work and do business.</a:t>
            </a:r>
          </a:p>
          <a:p>
            <a:endParaRPr lang="en-US" dirty="0"/>
          </a:p>
        </p:txBody>
      </p:sp>
    </p:spTree>
    <p:extLst>
      <p:ext uri="{BB962C8B-B14F-4D97-AF65-F5344CB8AC3E}">
        <p14:creationId xmlns:p14="http://schemas.microsoft.com/office/powerpoint/2010/main" val="161742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b="1" dirty="0">
                <a:effectLst/>
                <a:latin typeface="Helvetica Neue"/>
                <a:ea typeface="Helvetica Neue"/>
                <a:cs typeface="Helvetica Neue"/>
                <a:sym typeface="Helvetica Neue"/>
              </a:rPr>
              <a:t>Finally, a big Thank You!</a:t>
            </a:r>
            <a:endParaRPr lang="en-GB" sz="2200" dirty="0">
              <a:effectLst/>
              <a:latin typeface="Helvetica Neue"/>
              <a:ea typeface="Helvetica Neue"/>
              <a:cs typeface="Helvetica Neue"/>
              <a:sym typeface="Helvetica Neue"/>
            </a:endParaRP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The 2019 VECTA committee has been a pleasure to be a part of. </a:t>
            </a:r>
          </a:p>
          <a:p>
            <a:r>
              <a:rPr lang="en-GB" sz="2200" dirty="0">
                <a:effectLst/>
                <a:latin typeface="Helvetica Neue"/>
                <a:ea typeface="Helvetica Neue"/>
                <a:cs typeface="Helvetica Neue"/>
                <a:sym typeface="Helvetica Neue"/>
              </a:rPr>
              <a:t> </a:t>
            </a:r>
          </a:p>
          <a:p>
            <a:r>
              <a:rPr lang="en-GB" sz="2200" i="1" dirty="0">
                <a:effectLst/>
                <a:latin typeface="Helvetica Neue"/>
                <a:ea typeface="Helvetica Neue"/>
                <a:cs typeface="Helvetica Neue"/>
                <a:sym typeface="Helvetica Neue"/>
              </a:rPr>
              <a:t>Mick Hurst</a:t>
            </a:r>
            <a:r>
              <a:rPr lang="en-GB" sz="2200" dirty="0">
                <a:effectLst/>
                <a:latin typeface="Helvetica Neue"/>
                <a:ea typeface="Helvetica Neue"/>
                <a:cs typeface="Helvetica Neue"/>
                <a:sym typeface="Helvetica Neue"/>
              </a:rPr>
              <a:t> – Vice-Chair &amp; acting Treasurer, along with his wife Sue, has done an exceptional job of supporting and promoting VECTA, while also kindly hosting our monthly committee meetings at his impressive new town centre offices.</a:t>
            </a:r>
          </a:p>
          <a:p>
            <a:r>
              <a:rPr lang="en-GB" sz="2200" i="1" dirty="0">
                <a:effectLst/>
                <a:latin typeface="Helvetica Neue"/>
                <a:ea typeface="Helvetica Neue"/>
                <a:cs typeface="Helvetica Neue"/>
                <a:sym typeface="Helvetica Neue"/>
              </a:rPr>
              <a:t> </a:t>
            </a:r>
            <a:endParaRPr lang="en-GB" sz="2200" dirty="0">
              <a:effectLst/>
              <a:latin typeface="Helvetica Neue"/>
              <a:ea typeface="Helvetica Neue"/>
              <a:cs typeface="Helvetica Neue"/>
              <a:sym typeface="Helvetica Neue"/>
            </a:endParaRPr>
          </a:p>
          <a:p>
            <a:r>
              <a:rPr lang="en-GB" sz="2200" i="1" dirty="0">
                <a:effectLst/>
                <a:latin typeface="Helvetica Neue"/>
                <a:ea typeface="Helvetica Neue"/>
                <a:cs typeface="Helvetica Neue"/>
                <a:sym typeface="Helvetica Neue"/>
              </a:rPr>
              <a:t>Natasha Wooldridge</a:t>
            </a:r>
            <a:r>
              <a:rPr lang="en-GB" sz="2200" dirty="0">
                <a:effectLst/>
                <a:latin typeface="Helvetica Neue"/>
                <a:ea typeface="Helvetica Neue"/>
                <a:cs typeface="Helvetica Neue"/>
                <a:sym typeface="Helvetica Neue"/>
              </a:rPr>
              <a:t> – Secretary and social media and communications guru brings great enthusiasm to her role and successfully keeps us all well-organised.</a:t>
            </a:r>
          </a:p>
          <a:p>
            <a:r>
              <a:rPr lang="en-GB" sz="2200" dirty="0">
                <a:effectLst/>
                <a:latin typeface="Helvetica Neue"/>
                <a:ea typeface="Helvetica Neue"/>
                <a:cs typeface="Helvetica Neue"/>
                <a:sym typeface="Helvetica Neue"/>
              </a:rPr>
              <a:t> </a:t>
            </a:r>
          </a:p>
          <a:p>
            <a:r>
              <a:rPr lang="en-GB" sz="2200" i="1" dirty="0">
                <a:effectLst/>
                <a:latin typeface="Helvetica Neue"/>
                <a:ea typeface="Helvetica Neue"/>
                <a:cs typeface="Helvetica Neue"/>
                <a:sym typeface="Helvetica Neue"/>
              </a:rPr>
              <a:t>Penny Preston</a:t>
            </a:r>
            <a:r>
              <a:rPr lang="en-GB" sz="2200" dirty="0">
                <a:effectLst/>
                <a:latin typeface="Helvetica Neue"/>
                <a:ea typeface="Helvetica Neue"/>
                <a:cs typeface="Helvetica Neue"/>
                <a:sym typeface="Helvetica Neue"/>
              </a:rPr>
              <a:t> – who I’m really pleased to have alongside me on the committee. My right-hand woman at Johnsons, it was Penny who encouraged me to take up this role and she has been a great support throughout 2019.</a:t>
            </a:r>
          </a:p>
          <a:p>
            <a:r>
              <a:rPr lang="en-GB" sz="2200" dirty="0">
                <a:effectLst/>
                <a:latin typeface="Helvetica Neue"/>
                <a:ea typeface="Helvetica Neue"/>
                <a:cs typeface="Helvetica Neue"/>
                <a:sym typeface="Helvetica Neue"/>
              </a:rPr>
              <a:t> </a:t>
            </a:r>
          </a:p>
          <a:p>
            <a:r>
              <a:rPr lang="en-GB" sz="2200" i="1" dirty="0">
                <a:effectLst/>
                <a:latin typeface="Helvetica Neue"/>
                <a:ea typeface="Helvetica Neue"/>
                <a:cs typeface="Helvetica Neue"/>
                <a:sym typeface="Helvetica Neue"/>
              </a:rPr>
              <a:t>Adrian Nichols</a:t>
            </a:r>
            <a:r>
              <a:rPr lang="en-GB" sz="2200" dirty="0">
                <a:effectLst/>
                <a:latin typeface="Helvetica Neue"/>
                <a:ea typeface="Helvetica Neue"/>
                <a:cs typeface="Helvetica Neue"/>
                <a:sym typeface="Helvetica Neue"/>
              </a:rPr>
              <a:t> – A long-term supporter of VECTA, who continues to bring enthusiasm and experience to our meetings, as well as being a very generous donor of delicious cheeses for our networking events. </a:t>
            </a:r>
          </a:p>
          <a:p>
            <a:r>
              <a:rPr lang="en-GB" sz="2200" dirty="0">
                <a:effectLst/>
                <a:latin typeface="Helvetica Neue"/>
                <a:ea typeface="Helvetica Neue"/>
                <a:cs typeface="Helvetica Neue"/>
                <a:sym typeface="Helvetica Neue"/>
              </a:rPr>
              <a:t> </a:t>
            </a:r>
          </a:p>
          <a:p>
            <a:r>
              <a:rPr lang="en-GB" sz="2200" i="1" dirty="0">
                <a:effectLst/>
                <a:latin typeface="Helvetica Neue"/>
                <a:ea typeface="Helvetica Neue"/>
                <a:cs typeface="Helvetica Neue"/>
                <a:sym typeface="Helvetica Neue"/>
              </a:rPr>
              <a:t>Karen Meadows</a:t>
            </a:r>
            <a:r>
              <a:rPr lang="en-GB" sz="2200" dirty="0">
                <a:effectLst/>
                <a:latin typeface="Helvetica Neue"/>
                <a:ea typeface="Helvetica Neue"/>
                <a:cs typeface="Helvetica Neue"/>
                <a:sym typeface="Helvetica Neue"/>
              </a:rPr>
              <a:t> – As a local business owner, now almost a ‘professional networker’ and an active member of Worcestershire Food &amp; Drink, it’s great to have Karen’s support and expertise.</a:t>
            </a: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And…</a:t>
            </a:r>
            <a:r>
              <a:rPr lang="en-GB" sz="2200" i="1" dirty="0">
                <a:effectLst/>
                <a:latin typeface="Helvetica Neue"/>
                <a:ea typeface="Helvetica Neue"/>
                <a:cs typeface="Helvetica Neue"/>
                <a:sym typeface="Helvetica Neue"/>
              </a:rPr>
              <a:t> Charlotte Perry</a:t>
            </a:r>
            <a:r>
              <a:rPr lang="en-GB" sz="2200" dirty="0">
                <a:effectLst/>
                <a:latin typeface="Helvetica Neue"/>
                <a:ea typeface="Helvetica Neue"/>
                <a:cs typeface="Helvetica Neue"/>
                <a:sym typeface="Helvetica Neue"/>
              </a:rPr>
              <a:t> – Now a Partner at Parkinson Wright, Charlotte joined the VECTA committee back in the summer. It’s great to have her on board and I </a:t>
            </a:r>
            <a:r>
              <a:rPr lang="en-GB" sz="2200">
                <a:effectLst/>
                <a:latin typeface="Helvetica Neue"/>
                <a:ea typeface="Helvetica Neue"/>
                <a:cs typeface="Helvetica Neue"/>
                <a:sym typeface="Helvetica Neue"/>
              </a:rPr>
              <a:t>hope she will </a:t>
            </a:r>
            <a:r>
              <a:rPr lang="en-GB" sz="2200" dirty="0">
                <a:effectLst/>
                <a:latin typeface="Helvetica Neue"/>
                <a:ea typeface="Helvetica Neue"/>
                <a:cs typeface="Helvetica Neue"/>
                <a:sym typeface="Helvetica Neue"/>
              </a:rPr>
              <a:t>continue to work with us into 2020.</a:t>
            </a: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Finally, a huge Thank You to all of you, VECTA members, who continue to support our work and attend meetings to share your views, ideas and experience.</a:t>
            </a:r>
            <a:r>
              <a:rPr lang="en-GB" dirty="0">
                <a:effectLst/>
              </a:rPr>
              <a:t> </a:t>
            </a:r>
            <a:endParaRPr lang="en-US" dirty="0"/>
          </a:p>
        </p:txBody>
      </p:sp>
    </p:spTree>
    <p:extLst>
      <p:ext uri="{BB962C8B-B14F-4D97-AF65-F5344CB8AC3E}">
        <p14:creationId xmlns:p14="http://schemas.microsoft.com/office/powerpoint/2010/main" val="300159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effectLst/>
                <a:latin typeface="Helvetica Neue"/>
                <a:ea typeface="Helvetica Neue"/>
                <a:cs typeface="Helvetica Neue"/>
                <a:sym typeface="Helvetica Neue"/>
              </a:rPr>
              <a:t>Throughout 2019, our meetings have been packed with insight about our town and we’ve welcomed 14 different speakers to help keep our fingers on the pulse.</a:t>
            </a: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We have learned lots about our fellow members and their businesses and the excellent work of local charities and community groups.</a:t>
            </a:r>
            <a:r>
              <a:rPr lang="en-GB" dirty="0">
                <a:effectLst/>
              </a:rPr>
              <a:t> </a:t>
            </a:r>
            <a:endParaRPr lang="en-US" dirty="0"/>
          </a:p>
        </p:txBody>
      </p:sp>
    </p:spTree>
    <p:extLst>
      <p:ext uri="{BB962C8B-B14F-4D97-AF65-F5344CB8AC3E}">
        <p14:creationId xmlns:p14="http://schemas.microsoft.com/office/powerpoint/2010/main" val="412133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effectLst/>
                <a:latin typeface="Helvetica Neue"/>
                <a:ea typeface="Helvetica Neue"/>
                <a:cs typeface="Helvetica Neue"/>
                <a:sym typeface="Helvetica Neue"/>
              </a:rPr>
              <a:t>Our Secretary, Natasha Wooldridge has proved a great asset to the VECTA committee this year, successfully managing and boosting our social media presence.</a:t>
            </a: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Posts on our Facebook page reached over 14,200 people in 2019 and with almost 3,000 social media followers, we now have an established and growing platform to promote our work and the events that we support.</a:t>
            </a: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We have also established a strong presence on Twitter, taking over the running of #EveshamHour from The Evesham Observer and bringing it to life with lots of regular contributors engaging each Thursday evening between 8-9pm.</a:t>
            </a: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VECTA have also arranged and hosted two social media training events, including a session led by renowned #WorcestershireHour founder and sales trainer, Stuart Allen, kindly hosted and supported by new VECTA members, Squab Storage.</a:t>
            </a:r>
            <a:r>
              <a:rPr lang="en-GB" dirty="0">
                <a:effectLst/>
              </a:rPr>
              <a:t> </a:t>
            </a:r>
            <a:endParaRPr lang="en-US" dirty="0"/>
          </a:p>
        </p:txBody>
      </p:sp>
    </p:spTree>
    <p:extLst>
      <p:ext uri="{BB962C8B-B14F-4D97-AF65-F5344CB8AC3E}">
        <p14:creationId xmlns:p14="http://schemas.microsoft.com/office/powerpoint/2010/main" val="96279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effectLst/>
                <a:latin typeface="Helvetica Neue"/>
                <a:ea typeface="Helvetica Neue"/>
                <a:cs typeface="Helvetica Neue"/>
                <a:sym typeface="Helvetica Neue"/>
              </a:rPr>
              <a:t>Following the publication of a lazy negative news article, featuring an established local retailer, on the front page of the Evesham Journal, we were able to persuade the paper to follow up with a very positive front-page feature, about how Evesham's thriving independent businesses are helping our town to buck the national trend.</a:t>
            </a: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I was also invited by BBC Hereford &amp; Worcester to contribute to their discussion about business rates on their breakfast show, which was an interesting new experience for me. Not least having to be up and alert for a 7am interview.</a:t>
            </a:r>
            <a:endParaRPr lang="en-US" dirty="0"/>
          </a:p>
        </p:txBody>
      </p:sp>
    </p:spTree>
    <p:extLst>
      <p:ext uri="{BB962C8B-B14F-4D97-AF65-F5344CB8AC3E}">
        <p14:creationId xmlns:p14="http://schemas.microsoft.com/office/powerpoint/2010/main" val="54591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effectLst/>
                <a:latin typeface="Helvetica Neue"/>
                <a:ea typeface="Helvetica Neue"/>
                <a:cs typeface="Helvetica Neue"/>
                <a:sym typeface="Helvetica Neue"/>
              </a:rPr>
              <a:t>VECTA Vice-Chair, Mick Hurst has enjoyed a glittering year, collecting a prestigious Midlands Business Award for his local business, ARECA Design. But his greatest success of 2019 has surely been the Battle of Evesham Festival, attracting over 17,000 visitors to Evesham in a single weekend. Media coverage of the event also raised Evesham’s profile, including a feature on BBC Midlands, and has since led to nominations for local tourism awards.</a:t>
            </a:r>
            <a:r>
              <a:rPr lang="en-GB" dirty="0">
                <a:effectLst/>
              </a:rPr>
              <a:t> </a:t>
            </a:r>
            <a:endParaRPr lang="en-US" dirty="0"/>
          </a:p>
        </p:txBody>
      </p:sp>
    </p:spTree>
    <p:extLst>
      <p:ext uri="{BB962C8B-B14F-4D97-AF65-F5344CB8AC3E}">
        <p14:creationId xmlns:p14="http://schemas.microsoft.com/office/powerpoint/2010/main" val="392740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Back in the summer, the Worcestershire Business Expo came to Evesham. Hosted here at the Northwick Hotel, the event attracted businesspeople from Worcestershire and beyond and exhibitors included VECTA and several of our member businesses.</a:t>
            </a:r>
          </a:p>
          <a:p>
            <a:endParaRPr lang="en-US" dirty="0"/>
          </a:p>
        </p:txBody>
      </p:sp>
    </p:spTree>
    <p:extLst>
      <p:ext uri="{BB962C8B-B14F-4D97-AF65-F5344CB8AC3E}">
        <p14:creationId xmlns:p14="http://schemas.microsoft.com/office/powerpoint/2010/main" val="325981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The VECTA Summer Garden Party morphed into a successful indoor cheese and wine evening as we welcomed new faces; some of whom have since become members or are due to join us shortly.</a:t>
            </a:r>
          </a:p>
          <a:p>
            <a:endParaRPr lang="en-US" dirty="0"/>
          </a:p>
        </p:txBody>
      </p:sp>
    </p:spTree>
    <p:extLst>
      <p:ext uri="{BB962C8B-B14F-4D97-AF65-F5344CB8AC3E}">
        <p14:creationId xmlns:p14="http://schemas.microsoft.com/office/powerpoint/2010/main" val="182484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effectLst/>
                <a:latin typeface="Helvetica Neue"/>
                <a:ea typeface="Helvetica Neue"/>
                <a:cs typeface="Helvetica Neue"/>
                <a:sym typeface="Helvetica Neue"/>
              </a:rPr>
              <a:t>We were hosted at Evesham United FC by Karen Robinson for one of our networking events, which included a tour of the club’s ground and impressive facilities.</a:t>
            </a:r>
          </a:p>
          <a:p>
            <a:r>
              <a:rPr lang="en-GB" sz="2200" dirty="0">
                <a:effectLst/>
                <a:latin typeface="Helvetica Neue"/>
                <a:ea typeface="Helvetica Neue"/>
                <a:cs typeface="Helvetica Neue"/>
                <a:sym typeface="Helvetica Neue"/>
              </a:rPr>
              <a:t> </a:t>
            </a:r>
          </a:p>
          <a:p>
            <a:r>
              <a:rPr lang="en-GB" sz="2200" dirty="0">
                <a:effectLst/>
                <a:latin typeface="Helvetica Neue"/>
                <a:ea typeface="Helvetica Neue"/>
                <a:cs typeface="Helvetica Neue"/>
                <a:sym typeface="Helvetica Neue"/>
              </a:rPr>
              <a:t>Our Christmas Dinner at Flavours was also a great success. The evening was a real treat for those of us who were yet to discover this little gem on our doorstep, voted Wychavon’s Favourite Restaurant in the Worcestershire Vale &amp; Spa 2019 poll, earlier in 2019.</a:t>
            </a:r>
          </a:p>
          <a:p>
            <a:endParaRPr lang="en-US" dirty="0"/>
          </a:p>
        </p:txBody>
      </p:sp>
    </p:spTree>
    <p:extLst>
      <p:ext uri="{BB962C8B-B14F-4D97-AF65-F5344CB8AC3E}">
        <p14:creationId xmlns:p14="http://schemas.microsoft.com/office/powerpoint/2010/main" val="300851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effectLst/>
                <a:latin typeface="Helvetica Neue"/>
                <a:ea typeface="Helvetica Neue"/>
                <a:cs typeface="Helvetica Neue"/>
                <a:sym typeface="Helvetica Neue"/>
              </a:rPr>
              <a:t>VECTA has continued to support local events, including Evesham’s Festival of Words, The Battle of Evesham Festival and Evesham Cyclefest, with grants going towards brochure printing costs, materials to make shields displayed around Evesham and award medals.</a:t>
            </a:r>
          </a:p>
          <a:p>
            <a:r>
              <a:rPr lang="en-GB" sz="2200" b="1" dirty="0">
                <a:effectLst/>
                <a:latin typeface="Helvetica Neue"/>
                <a:ea typeface="Helvetica Neue"/>
                <a:cs typeface="Helvetica Neue"/>
                <a:sym typeface="Helvetica Neue"/>
              </a:rPr>
              <a:t> </a:t>
            </a:r>
            <a:endParaRPr lang="en-GB" sz="2200" dirty="0">
              <a:effectLst/>
              <a:latin typeface="Helvetica Neue"/>
              <a:ea typeface="Helvetica Neue"/>
              <a:cs typeface="Helvetica Neue"/>
              <a:sym typeface="Helvetica Neue"/>
            </a:endParaRPr>
          </a:p>
          <a:p>
            <a:r>
              <a:rPr lang="en-GB" sz="2200" dirty="0">
                <a:effectLst/>
                <a:latin typeface="Helvetica Neue"/>
                <a:ea typeface="Helvetica Neue"/>
                <a:cs typeface="Helvetica Neue"/>
                <a:sym typeface="Helvetica Neue"/>
              </a:rPr>
              <a:t>VECTA have also supported the social media promotion of local initiatives and events, including Greening Evesham and Evesham Light Festival.</a:t>
            </a:r>
          </a:p>
          <a:p>
            <a:endParaRPr lang="en-US" dirty="0"/>
          </a:p>
        </p:txBody>
      </p:sp>
    </p:spTree>
    <p:extLst>
      <p:ext uri="{BB962C8B-B14F-4D97-AF65-F5344CB8AC3E}">
        <p14:creationId xmlns:p14="http://schemas.microsoft.com/office/powerpoint/2010/main" val="183447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55600" y="2044700"/>
            <a:ext cx="12293600" cy="3238500"/>
          </a:xfrm>
          <a:prstGeom prst="rect">
            <a:avLst/>
          </a:prstGeom>
        </p:spPr>
        <p:txBody>
          <a:bodyPr anchor="b"/>
          <a:lstStyle/>
          <a:p>
            <a:r>
              <a:t>Title Text</a:t>
            </a:r>
          </a:p>
        </p:txBody>
      </p:sp>
      <p:sp>
        <p:nvSpPr>
          <p:cNvPr id="12" name="Body Level One…"/>
          <p:cNvSpPr txBox="1">
            <a:spLocks noGrp="1"/>
          </p:cNvSpPr>
          <p:nvPr>
            <p:ph type="body" sz="quarter" idx="1"/>
          </p:nvPr>
        </p:nvSpPr>
        <p:spPr>
          <a:xfrm>
            <a:off x="355600" y="5270500"/>
            <a:ext cx="12293600" cy="12954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r>
              <a:t>–Johnny Appleseed</a:t>
            </a:r>
          </a:p>
        </p:txBody>
      </p:sp>
      <p:sp>
        <p:nvSpPr>
          <p:cNvPr id="94" name="“Type a quote here.”"/>
          <p:cNvSpPr txBox="1">
            <a:spLocks noGrp="1"/>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2552700" y="0"/>
            <a:ext cx="17339734" cy="9753601"/>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258743" y="-673100"/>
            <a:ext cx="10390144" cy="777732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908800"/>
            <a:ext cx="10464800" cy="1282700"/>
          </a:xfrm>
          <a:prstGeom prst="rect">
            <a:avLst/>
          </a:prstGeom>
        </p:spPr>
        <p:txBody>
          <a:bodyPr/>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355600" y="3251200"/>
            <a:ext cx="12293600" cy="32385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5351574" y="1384300"/>
            <a:ext cx="7872413" cy="69977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355600" y="1016000"/>
            <a:ext cx="5892800" cy="3886200"/>
          </a:xfrm>
          <a:prstGeom prst="rect">
            <a:avLst/>
          </a:prstGeom>
        </p:spPr>
        <p:txBody>
          <a:bodyPr anchor="b"/>
          <a:lstStyle/>
          <a:p>
            <a:r>
              <a:t>Title Text</a:t>
            </a:r>
          </a:p>
        </p:txBody>
      </p:sp>
      <p:sp>
        <p:nvSpPr>
          <p:cNvPr id="40" name="Body Level One…"/>
          <p:cNvSpPr txBox="1">
            <a:spLocks noGrp="1"/>
          </p:cNvSpPr>
          <p:nvPr>
            <p:ph type="body" sz="quarter" idx="1"/>
          </p:nvPr>
        </p:nvSpPr>
        <p:spPr>
          <a:xfrm>
            <a:off x="355600" y="4889500"/>
            <a:ext cx="5892800" cy="38862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65" name="Image"/>
          <p:cNvSpPr>
            <a:spLocks noGrp="1"/>
          </p:cNvSpPr>
          <p:nvPr>
            <p:ph type="pic" idx="13"/>
          </p:nvPr>
        </p:nvSpPr>
        <p:spPr>
          <a:xfrm>
            <a:off x="5493159" y="2743200"/>
            <a:ext cx="7889605" cy="7012983"/>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355600" y="2730500"/>
            <a:ext cx="5892800" cy="629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2-033_1302x975.jpeg"/>
          <p:cNvSpPr>
            <a:spLocks noGrp="1"/>
          </p:cNvSpPr>
          <p:nvPr>
            <p:ph type="pic" sz="quarter" idx="13"/>
          </p:nvPr>
        </p:nvSpPr>
        <p:spPr>
          <a:xfrm>
            <a:off x="6654800" y="4965700"/>
            <a:ext cx="5803900" cy="4346239"/>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667500" y="444500"/>
            <a:ext cx="5803900" cy="4346239"/>
          </a:xfrm>
          <a:prstGeom prst="rect">
            <a:avLst/>
          </a:prstGeom>
        </p:spPr>
        <p:txBody>
          <a:bodyPr lIns="91439" tIns="45719" rIns="91439" bIns="45719" anchor="t">
            <a:noAutofit/>
          </a:bodyPr>
          <a:lstStyle/>
          <a:p>
            <a:endParaRPr/>
          </a:p>
        </p:txBody>
      </p:sp>
      <p:sp>
        <p:nvSpPr>
          <p:cNvPr id="85" name="2-10-superquadro_1631x2178.jpeg"/>
          <p:cNvSpPr>
            <a:spLocks noGrp="1"/>
          </p:cNvSpPr>
          <p:nvPr>
            <p:ph type="pic" idx="15"/>
          </p:nvPr>
        </p:nvSpPr>
        <p:spPr>
          <a:xfrm>
            <a:off x="-939561" y="482600"/>
            <a:ext cx="7995295" cy="10681635"/>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55600" y="254000"/>
            <a:ext cx="12293600" cy="2438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355600" y="2730500"/>
            <a:ext cx="12293600" cy="6299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4599" y="9270999"/>
            <a:ext cx="342901" cy="3556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1pPr>
      <a:lvl2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2pPr>
      <a:lvl3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3pPr>
      <a:lvl4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4pPr>
      <a:lvl5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5pPr>
      <a:lvl6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6pPr>
      <a:lvl7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7pPr>
      <a:lvl8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8pPr>
      <a:lvl9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p:cNvSpPr txBox="1">
            <a:spLocks noGrp="1"/>
          </p:cNvSpPr>
          <p:nvPr>
            <p:ph type="ctrTitle"/>
          </p:nvPr>
        </p:nvSpPr>
        <p:spPr>
          <a:prstGeom prst="rect">
            <a:avLst/>
          </a:prstGeom>
        </p:spPr>
        <p:txBody>
          <a:bodyPr/>
          <a:lstStyle/>
          <a:p>
            <a:endParaRPr/>
          </a:p>
        </p:txBody>
      </p:sp>
      <p:sp>
        <p:nvSpPr>
          <p:cNvPr id="120" name="Body"/>
          <p:cNvSpPr txBox="1">
            <a:spLocks noGrp="1"/>
          </p:cNvSpPr>
          <p:nvPr>
            <p:ph type="subTitle" sz="quarter" idx="1"/>
          </p:nvPr>
        </p:nvSpPr>
        <p:spPr>
          <a:prstGeom prst="rect">
            <a:avLst/>
          </a:prstGeom>
        </p:spPr>
        <p:txBody>
          <a:bodyPr/>
          <a:lstStyle/>
          <a:p>
            <a:endParaRPr/>
          </a:p>
        </p:txBody>
      </p:sp>
      <p:grpSp>
        <p:nvGrpSpPr>
          <p:cNvPr id="123" name="Image Gallery"/>
          <p:cNvGrpSpPr/>
          <p:nvPr/>
        </p:nvGrpSpPr>
        <p:grpSpPr>
          <a:xfrm>
            <a:off x="23374" y="-79282"/>
            <a:ext cx="13319991" cy="10432864"/>
            <a:chOff x="0" y="0"/>
            <a:chExt cx="13319990" cy="10432863"/>
          </a:xfrm>
        </p:grpSpPr>
        <p:pic>
          <p:nvPicPr>
            <p:cNvPr id="121" name="New VectaLogo.jpg" descr="New VectaLogo.jpg"/>
            <p:cNvPicPr>
              <a:picLocks noChangeAspect="1"/>
            </p:cNvPicPr>
            <p:nvPr/>
          </p:nvPicPr>
          <p:blipFill>
            <a:blip r:embed="rId3"/>
            <a:srcRect l="10133" r="10133"/>
            <a:stretch>
              <a:fillRect/>
            </a:stretch>
          </p:blipFill>
          <p:spPr>
            <a:xfrm>
              <a:off x="0" y="0"/>
              <a:ext cx="13319991" cy="9912164"/>
            </a:xfrm>
            <a:prstGeom prst="rect">
              <a:avLst/>
            </a:prstGeom>
            <a:ln w="12700" cap="flat">
              <a:noFill/>
              <a:miter lim="400000"/>
            </a:ln>
            <a:effectLst/>
          </p:spPr>
        </p:pic>
        <p:sp>
          <p:nvSpPr>
            <p:cNvPr id="122" name="Type to enter a caption."/>
            <p:cNvSpPr/>
            <p:nvPr/>
          </p:nvSpPr>
          <p:spPr>
            <a:xfrm>
              <a:off x="0" y="9988363"/>
              <a:ext cx="13319991" cy="444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r>
                <a:t>Type to enter a caption.</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local support"/>
          <p:cNvSpPr txBox="1">
            <a:spLocks noGrp="1"/>
          </p:cNvSpPr>
          <p:nvPr>
            <p:ph type="title"/>
          </p:nvPr>
        </p:nvSpPr>
        <p:spPr>
          <a:prstGeom prst="rect">
            <a:avLst/>
          </a:prstGeom>
        </p:spPr>
        <p:txBody>
          <a:bodyPr/>
          <a:lstStyle/>
          <a:p>
            <a:r>
              <a:t>local support</a:t>
            </a:r>
          </a:p>
        </p:txBody>
      </p:sp>
      <p:grpSp>
        <p:nvGrpSpPr>
          <p:cNvPr id="223" name="Image Gallery"/>
          <p:cNvGrpSpPr/>
          <p:nvPr/>
        </p:nvGrpSpPr>
        <p:grpSpPr>
          <a:xfrm>
            <a:off x="7092828" y="2608751"/>
            <a:ext cx="5252248" cy="3673850"/>
            <a:chOff x="0" y="0"/>
            <a:chExt cx="5252247" cy="3673848"/>
          </a:xfrm>
        </p:grpSpPr>
        <p:pic>
          <p:nvPicPr>
            <p:cNvPr id="221" name="Medals.jpg" descr="Medals.jpg"/>
            <p:cNvPicPr>
              <a:picLocks noChangeAspect="1"/>
            </p:cNvPicPr>
            <p:nvPr/>
          </p:nvPicPr>
          <p:blipFill>
            <a:blip r:embed="rId3" cstate="email">
              <a:extLst>
                <a:ext uri="{28A0092B-C50C-407E-A947-70E740481C1C}">
                  <a14:useLocalDpi xmlns:a14="http://schemas.microsoft.com/office/drawing/2010/main"/>
                </a:ext>
              </a:extLst>
            </a:blip>
            <a:srcRect t="2739" b="17215"/>
            <a:stretch>
              <a:fillRect/>
            </a:stretch>
          </p:blipFill>
          <p:spPr>
            <a:xfrm>
              <a:off x="0" y="0"/>
              <a:ext cx="5252248" cy="3153149"/>
            </a:xfrm>
            <a:prstGeom prst="rect">
              <a:avLst/>
            </a:prstGeom>
            <a:ln w="12700" cap="flat">
              <a:noFill/>
              <a:miter lim="400000"/>
            </a:ln>
            <a:effectLst/>
          </p:spPr>
        </p:pic>
        <p:sp>
          <p:nvSpPr>
            <p:cNvPr id="222" name="Evesham Cyclefest"/>
            <p:cNvSpPr/>
            <p:nvPr/>
          </p:nvSpPr>
          <p:spPr>
            <a:xfrm>
              <a:off x="0" y="3229348"/>
              <a:ext cx="5252248" cy="444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r>
                <a:t>Evesham Cyclefest</a:t>
              </a:r>
            </a:p>
          </p:txBody>
        </p:sp>
      </p:grpSp>
      <p:grpSp>
        <p:nvGrpSpPr>
          <p:cNvPr id="226" name="Image Gallery"/>
          <p:cNvGrpSpPr/>
          <p:nvPr/>
        </p:nvGrpSpPr>
        <p:grpSpPr>
          <a:xfrm>
            <a:off x="877229" y="6316777"/>
            <a:ext cx="4362482" cy="3015484"/>
            <a:chOff x="0" y="0"/>
            <a:chExt cx="4362481" cy="3015482"/>
          </a:xfrm>
        </p:grpSpPr>
        <p:pic>
          <p:nvPicPr>
            <p:cNvPr id="224" name="Light.jpg" descr="Light.jpg"/>
            <p:cNvPicPr>
              <a:picLocks noChangeAspect="1"/>
            </p:cNvPicPr>
            <p:nvPr/>
          </p:nvPicPr>
          <p:blipFill>
            <a:blip r:embed="rId4" cstate="email">
              <a:extLst>
                <a:ext uri="{28A0092B-C50C-407E-A947-70E740481C1C}">
                  <a14:useLocalDpi xmlns:a14="http://schemas.microsoft.com/office/drawing/2010/main"/>
                </a:ext>
              </a:extLst>
            </a:blip>
            <a:srcRect b="14280"/>
            <a:stretch>
              <a:fillRect/>
            </a:stretch>
          </p:blipFill>
          <p:spPr>
            <a:xfrm>
              <a:off x="0" y="0"/>
              <a:ext cx="4362482" cy="2494783"/>
            </a:xfrm>
            <a:prstGeom prst="rect">
              <a:avLst/>
            </a:prstGeom>
            <a:ln w="12700" cap="flat">
              <a:noFill/>
              <a:miter lim="400000"/>
            </a:ln>
            <a:effectLst/>
          </p:spPr>
        </p:pic>
        <p:sp>
          <p:nvSpPr>
            <p:cNvPr id="225" name="Evesham Light Festival"/>
            <p:cNvSpPr/>
            <p:nvPr/>
          </p:nvSpPr>
          <p:spPr>
            <a:xfrm>
              <a:off x="0" y="2570982"/>
              <a:ext cx="4362482" cy="444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r>
                <a:t>Evesham Light Festival</a:t>
              </a:r>
            </a:p>
          </p:txBody>
        </p:sp>
      </p:grpSp>
      <p:grpSp>
        <p:nvGrpSpPr>
          <p:cNvPr id="229" name="Image Gallery"/>
          <p:cNvGrpSpPr/>
          <p:nvPr/>
        </p:nvGrpSpPr>
        <p:grpSpPr>
          <a:xfrm>
            <a:off x="457934" y="2855145"/>
            <a:ext cx="6146801" cy="4778231"/>
            <a:chOff x="0" y="1597169"/>
            <a:chExt cx="6146800" cy="4778230"/>
          </a:xfrm>
        </p:grpSpPr>
        <p:pic>
          <p:nvPicPr>
            <p:cNvPr id="227" name="Evesham-Festival-of-Words-Logo.png" descr="Evesham-Festival-of-Words-Logo.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1597169"/>
              <a:ext cx="6146800" cy="2660362"/>
            </a:xfrm>
            <a:prstGeom prst="rect">
              <a:avLst/>
            </a:prstGeom>
            <a:ln w="12700" cap="flat">
              <a:noFill/>
              <a:miter lim="400000"/>
            </a:ln>
            <a:effectLst/>
          </p:spPr>
        </p:pic>
        <p:sp>
          <p:nvSpPr>
            <p:cNvPr id="228" name="Type to enter a caption."/>
            <p:cNvSpPr/>
            <p:nvPr/>
          </p:nvSpPr>
          <p:spPr>
            <a:xfrm>
              <a:off x="0" y="5930900"/>
              <a:ext cx="6146800" cy="4445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r>
                <a:t>Type to enter a caption.</a:t>
              </a:r>
            </a:p>
          </p:txBody>
        </p:sp>
      </p:grpSp>
      <p:pic>
        <p:nvPicPr>
          <p:cNvPr id="230" name="Battle.png" descr="Battle.png"/>
          <p:cNvPicPr>
            <a:picLocks noChangeAspect="1"/>
          </p:cNvPicPr>
          <p:nvPr/>
        </p:nvPicPr>
        <p:blipFill>
          <a:blip r:embed="rId6"/>
          <a:srcRect/>
          <a:stretch>
            <a:fillRect/>
          </a:stretch>
        </p:blipFill>
        <p:spPr>
          <a:xfrm>
            <a:off x="6645552" y="6817929"/>
            <a:ext cx="6146801" cy="1787893"/>
          </a:xfrm>
          <a:prstGeom prst="rect">
            <a:avLst/>
          </a:prstGeom>
          <a:ln w="12700" cap="flat">
            <a:noFill/>
            <a:miter lim="400000"/>
          </a:ln>
          <a:effec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ARTNERSHIPS"/>
          <p:cNvSpPr txBox="1">
            <a:spLocks noGrp="1"/>
          </p:cNvSpPr>
          <p:nvPr>
            <p:ph type="title"/>
          </p:nvPr>
        </p:nvSpPr>
        <p:spPr>
          <a:prstGeom prst="rect">
            <a:avLst/>
          </a:prstGeom>
        </p:spPr>
        <p:txBody>
          <a:bodyPr/>
          <a:lstStyle/>
          <a:p>
            <a:r>
              <a:t>PARTNERSHIPS</a:t>
            </a:r>
          </a:p>
        </p:txBody>
      </p:sp>
      <p:pic>
        <p:nvPicPr>
          <p:cNvPr id="235" name="Wychavon.jpg" descr="Wychavon.jpg"/>
          <p:cNvPicPr>
            <a:picLocks noChangeAspect="1"/>
          </p:cNvPicPr>
          <p:nvPr/>
        </p:nvPicPr>
        <p:blipFill>
          <a:blip r:embed="rId3"/>
          <a:srcRect/>
          <a:stretch>
            <a:fillRect/>
          </a:stretch>
        </p:blipFill>
        <p:spPr>
          <a:xfrm>
            <a:off x="2066189" y="7580296"/>
            <a:ext cx="4068274" cy="1226467"/>
          </a:xfrm>
          <a:prstGeom prst="rect">
            <a:avLst/>
          </a:prstGeom>
          <a:ln w="12700" cap="flat">
            <a:noFill/>
            <a:miter lim="400000"/>
          </a:ln>
          <a:effectLst/>
        </p:spPr>
      </p:pic>
      <p:pic>
        <p:nvPicPr>
          <p:cNvPr id="238" name="Town Council.jpg" descr="Town Counci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672399" y="7925060"/>
            <a:ext cx="3679803" cy="897121"/>
          </a:xfrm>
          <a:prstGeom prst="rect">
            <a:avLst/>
          </a:prstGeom>
          <a:ln w="12700" cap="flat">
            <a:noFill/>
            <a:miter lim="400000"/>
          </a:ln>
          <a:effectLst/>
        </p:spPr>
      </p:pic>
      <p:pic>
        <p:nvPicPr>
          <p:cNvPr id="241" name="Litter_Free_Evesham.png" descr="Litter_Free_Evesha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84353" y="2772999"/>
            <a:ext cx="7534591" cy="4132106"/>
          </a:xfrm>
          <a:prstGeom prst="rect">
            <a:avLst/>
          </a:prstGeom>
          <a:ln w="12700" cap="flat">
            <a:noFill/>
            <a:miter lim="400000"/>
          </a:ln>
          <a:effectLst/>
        </p:spPr>
      </p:pic>
      <p:pic>
        <p:nvPicPr>
          <p:cNvPr id="244" name="Adopt.jpg" descr="Adopt.jpg"/>
          <p:cNvPicPr>
            <a:picLocks noChangeAspect="1"/>
          </p:cNvPicPr>
          <p:nvPr/>
        </p:nvPicPr>
        <p:blipFill>
          <a:blip r:embed="rId6"/>
          <a:srcRect/>
          <a:stretch>
            <a:fillRect/>
          </a:stretch>
        </p:blipFill>
        <p:spPr>
          <a:xfrm>
            <a:off x="9542306" y="3346000"/>
            <a:ext cx="2195111" cy="3061601"/>
          </a:xfrm>
          <a:prstGeom prst="rect">
            <a:avLst/>
          </a:prstGeom>
          <a:ln w="12700" cap="flat">
            <a:noFill/>
            <a:miter lim="400000"/>
          </a:ln>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thank-you.jpg" descr="thank-you.jpg"/>
          <p:cNvPicPr>
            <a:picLocks noChangeAspect="1"/>
          </p:cNvPicPr>
          <p:nvPr/>
        </p:nvPicPr>
        <p:blipFill>
          <a:blip r:embed="rId3" cstate="email">
            <a:extLst>
              <a:ext uri="{28A0092B-C50C-407E-A947-70E740481C1C}">
                <a14:useLocalDpi xmlns:a14="http://schemas.microsoft.com/office/drawing/2010/main"/>
              </a:ext>
            </a:extLst>
          </a:blip>
          <a:srcRect t="7043" b="7043"/>
          <a:stretch>
            <a:fillRect/>
          </a:stretch>
        </p:blipFill>
        <p:spPr>
          <a:xfrm>
            <a:off x="-21316" y="-29634"/>
            <a:ext cx="6646633" cy="3797624"/>
          </a:xfrm>
          <a:prstGeom prst="rect">
            <a:avLst/>
          </a:prstGeom>
          <a:ln w="12700" cap="flat">
            <a:noFill/>
            <a:miter lim="400000"/>
          </a:ln>
          <a:effectLst/>
        </p:spPr>
      </p:pic>
      <p:pic>
        <p:nvPicPr>
          <p:cNvPr id="251" name="Night.jpg" descr="Night.jpg"/>
          <p:cNvPicPr>
            <a:picLocks noChangeAspect="1"/>
          </p:cNvPicPr>
          <p:nvPr/>
        </p:nvPicPr>
        <p:blipFill>
          <a:blip r:embed="rId4"/>
          <a:srcRect t="14247" b="27648"/>
          <a:stretch>
            <a:fillRect/>
          </a:stretch>
        </p:blipFill>
        <p:spPr>
          <a:xfrm>
            <a:off x="-24585" y="4848305"/>
            <a:ext cx="13053971" cy="5029424"/>
          </a:xfrm>
          <a:prstGeom prst="rect">
            <a:avLst/>
          </a:prstGeom>
          <a:ln w="12700" cap="flat">
            <a:noFill/>
            <a:miter lim="400000"/>
          </a:ln>
          <a:effectLst/>
        </p:spPr>
      </p:pic>
      <p:sp>
        <p:nvSpPr>
          <p:cNvPr id="254" name="“…a more vibrant and attractive…"/>
          <p:cNvSpPr txBox="1"/>
          <p:nvPr/>
        </p:nvSpPr>
        <p:spPr>
          <a:xfrm>
            <a:off x="6730874" y="3552088"/>
            <a:ext cx="5906574"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defRPr sz="2900" b="1">
                <a:solidFill>
                  <a:srgbClr val="000000"/>
                </a:solidFill>
                <a:latin typeface="Helvetica"/>
                <a:ea typeface="Helvetica"/>
                <a:cs typeface="Helvetica"/>
                <a:sym typeface="Helvetica"/>
              </a:defRPr>
            </a:pPr>
            <a:r>
              <a:t>“…a more vibrant and attractive </a:t>
            </a:r>
          </a:p>
          <a:p>
            <a:pPr defTabSz="457200">
              <a:defRPr sz="2900" b="1">
                <a:solidFill>
                  <a:srgbClr val="000000"/>
                </a:solidFill>
                <a:latin typeface="Helvetica"/>
                <a:ea typeface="Helvetica"/>
                <a:cs typeface="Helvetica"/>
                <a:sym typeface="Helvetica"/>
              </a:defRPr>
            </a:pPr>
            <a:r>
              <a:t>place to live, work and thrive.”</a:t>
            </a:r>
          </a:p>
        </p:txBody>
      </p:sp>
      <p:pic>
        <p:nvPicPr>
          <p:cNvPr id="255" name="New VectaLogo.jpg" descr="New Vecta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661792" y="416597"/>
            <a:ext cx="4348862" cy="2580326"/>
          </a:xfrm>
          <a:prstGeom prst="rect">
            <a:avLst/>
          </a:prstGeom>
          <a:ln w="12700" cap="flat">
            <a:noFill/>
            <a:miter lim="400000"/>
          </a:ln>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UR 2019"/>
          <p:cNvSpPr txBox="1">
            <a:spLocks noGrp="1"/>
          </p:cNvSpPr>
          <p:nvPr>
            <p:ph type="title"/>
          </p:nvPr>
        </p:nvSpPr>
        <p:spPr>
          <a:prstGeom prst="rect">
            <a:avLst/>
          </a:prstGeom>
        </p:spPr>
        <p:txBody>
          <a:bodyPr/>
          <a:lstStyle>
            <a:lvl1pPr>
              <a:defRPr sz="11800"/>
            </a:lvl1pPr>
          </a:lstStyle>
          <a:p>
            <a:r>
              <a:t>OUR 2019</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meetings &amp; speakers"/>
          <p:cNvSpPr txBox="1">
            <a:spLocks noGrp="1"/>
          </p:cNvSpPr>
          <p:nvPr>
            <p:ph type="title"/>
          </p:nvPr>
        </p:nvSpPr>
        <p:spPr>
          <a:prstGeom prst="rect">
            <a:avLst/>
          </a:prstGeom>
        </p:spPr>
        <p:txBody>
          <a:bodyPr/>
          <a:lstStyle/>
          <a:p>
            <a:r>
              <a:t>meetings &amp; speakers</a:t>
            </a:r>
          </a:p>
        </p:txBody>
      </p:sp>
      <p:sp>
        <p:nvSpPr>
          <p:cNvPr id="128" name="14 fascinating speakers…"/>
          <p:cNvSpPr txBox="1">
            <a:spLocks noGrp="1"/>
          </p:cNvSpPr>
          <p:nvPr>
            <p:ph type="body" sz="half" idx="1"/>
          </p:nvPr>
        </p:nvSpPr>
        <p:spPr>
          <a:prstGeom prst="rect">
            <a:avLst/>
          </a:prstGeom>
        </p:spPr>
        <p:txBody>
          <a:bodyPr>
            <a:normAutofit lnSpcReduction="10000"/>
          </a:bodyPr>
          <a:lstStyle/>
          <a:p>
            <a:pPr marL="0" indent="0" defTabSz="233679">
              <a:spcBef>
                <a:spcPts val="0"/>
              </a:spcBef>
              <a:buSzTx/>
              <a:buNone/>
              <a:defRPr sz="3720" b="1">
                <a:solidFill>
                  <a:schemeClr val="accent1">
                    <a:satOff val="-5995"/>
                    <a:lumOff val="-11002"/>
                  </a:schemeClr>
                </a:solidFill>
                <a:latin typeface="Gill Sans"/>
                <a:ea typeface="Gill Sans"/>
                <a:cs typeface="Gill Sans"/>
                <a:sym typeface="Gill Sans"/>
              </a:defRPr>
            </a:pPr>
            <a:r>
              <a:t>14 fascinating speakers</a:t>
            </a:r>
          </a:p>
          <a:p>
            <a:pPr marL="0" indent="0" algn="ctr" defTabSz="233679">
              <a:spcBef>
                <a:spcPts val="0"/>
              </a:spcBef>
              <a:buSzTx/>
              <a:buNone/>
              <a:defRPr sz="1440"/>
            </a:pPr>
            <a:endParaRPr/>
          </a:p>
          <a:p>
            <a:pPr marL="0" indent="0" defTabSz="233679">
              <a:spcBef>
                <a:spcPts val="0"/>
              </a:spcBef>
              <a:buSzTx/>
              <a:buNone/>
              <a:defRPr sz="1440" b="1">
                <a:latin typeface="Gill Sans"/>
                <a:ea typeface="Gill Sans"/>
                <a:cs typeface="Gill Sans"/>
                <a:sym typeface="Gill Sans"/>
              </a:defRPr>
            </a:pPr>
            <a:r>
              <a:t>Robin Walker</a:t>
            </a:r>
          </a:p>
          <a:p>
            <a:pPr marL="0" indent="0" defTabSz="233679">
              <a:spcBef>
                <a:spcPts val="0"/>
              </a:spcBef>
              <a:buSzTx/>
              <a:buNone/>
              <a:defRPr sz="1440"/>
            </a:pPr>
            <a:r>
              <a:t>Cycle Evesham Vale</a:t>
            </a:r>
          </a:p>
          <a:p>
            <a:pPr marL="0" lvl="1" indent="0" algn="r" defTabSz="233679">
              <a:spcBef>
                <a:spcPts val="0"/>
              </a:spcBef>
              <a:buSzTx/>
              <a:buNone/>
              <a:defRPr sz="1440" b="1">
                <a:latin typeface="Gill Sans"/>
                <a:ea typeface="Gill Sans"/>
                <a:cs typeface="Gill Sans"/>
                <a:sym typeface="Gill Sans"/>
              </a:defRPr>
            </a:pPr>
            <a:r>
              <a:t>Peter Lee-Smith</a:t>
            </a:r>
          </a:p>
          <a:p>
            <a:pPr marL="0" lvl="1" indent="0" algn="r" defTabSz="233679">
              <a:spcBef>
                <a:spcPts val="0"/>
              </a:spcBef>
              <a:buSzTx/>
              <a:buNone/>
              <a:defRPr sz="1440"/>
            </a:pPr>
            <a:r>
              <a:t>Citizens Advice 80th &amp; Evesham Walking Festival</a:t>
            </a:r>
          </a:p>
          <a:p>
            <a:pPr marL="0" indent="0" defTabSz="233679">
              <a:spcBef>
                <a:spcPts val="0"/>
              </a:spcBef>
              <a:buSzTx/>
              <a:buNone/>
              <a:defRPr sz="1440" b="1">
                <a:latin typeface="Gill Sans"/>
                <a:ea typeface="Gill Sans"/>
                <a:cs typeface="Gill Sans"/>
                <a:sym typeface="Gill Sans"/>
              </a:defRPr>
            </a:pPr>
            <a:r>
              <a:t>Chris Haynes</a:t>
            </a:r>
          </a:p>
          <a:p>
            <a:pPr marL="0" indent="0" defTabSz="233679">
              <a:spcBef>
                <a:spcPts val="0"/>
              </a:spcBef>
              <a:buSzTx/>
              <a:buNone/>
              <a:defRPr sz="1440"/>
            </a:pPr>
            <a:r>
              <a:t>Greening Evesham</a:t>
            </a:r>
          </a:p>
          <a:p>
            <a:pPr marL="0" indent="0" algn="r" defTabSz="233679">
              <a:spcBef>
                <a:spcPts val="0"/>
              </a:spcBef>
              <a:buSzTx/>
              <a:buNone/>
              <a:defRPr sz="1440" b="1">
                <a:latin typeface="Gill Sans"/>
                <a:ea typeface="Gill Sans"/>
                <a:cs typeface="Gill Sans"/>
                <a:sym typeface="Gill Sans"/>
              </a:defRPr>
            </a:pPr>
            <a:r>
              <a:t>Clive &amp; Gill Stewart</a:t>
            </a:r>
          </a:p>
          <a:p>
            <a:pPr marL="0" indent="0" algn="r" defTabSz="233679">
              <a:spcBef>
                <a:spcPts val="0"/>
              </a:spcBef>
              <a:buSzTx/>
              <a:buNone/>
              <a:defRPr sz="1440"/>
            </a:pPr>
            <a:r>
              <a:t>Evesham Light Festival</a:t>
            </a:r>
          </a:p>
          <a:p>
            <a:pPr marL="0" indent="0" defTabSz="233679">
              <a:spcBef>
                <a:spcPts val="0"/>
              </a:spcBef>
              <a:buSzTx/>
              <a:buNone/>
              <a:defRPr sz="1440" b="1">
                <a:latin typeface="Gill Sans"/>
                <a:ea typeface="Gill Sans"/>
                <a:cs typeface="Gill Sans"/>
                <a:sym typeface="Gill Sans"/>
              </a:defRPr>
            </a:pPr>
            <a:r>
              <a:t>Mick Hurst</a:t>
            </a:r>
          </a:p>
          <a:p>
            <a:pPr marL="0" indent="0" defTabSz="233679">
              <a:spcBef>
                <a:spcPts val="0"/>
              </a:spcBef>
              <a:buSzTx/>
              <a:buNone/>
              <a:defRPr sz="1440"/>
            </a:pPr>
            <a:r>
              <a:t>Battle of Evesham</a:t>
            </a:r>
          </a:p>
          <a:p>
            <a:pPr marL="0" indent="0" algn="r" defTabSz="233679">
              <a:spcBef>
                <a:spcPts val="0"/>
              </a:spcBef>
              <a:buSzTx/>
              <a:buNone/>
              <a:defRPr sz="1440" b="1">
                <a:latin typeface="Gill Sans"/>
                <a:ea typeface="Gill Sans"/>
                <a:cs typeface="Gill Sans"/>
                <a:sym typeface="Gill Sans"/>
              </a:defRPr>
            </a:pPr>
            <a:r>
              <a:t>Sue Ablett</a:t>
            </a:r>
          </a:p>
          <a:p>
            <a:pPr marL="0" indent="0" algn="r" defTabSz="233679">
              <a:spcBef>
                <a:spcPts val="0"/>
              </a:spcBef>
              <a:buSzTx/>
              <a:buNone/>
              <a:defRPr sz="1440"/>
            </a:pPr>
            <a:r>
              <a:t>Evesham Festival of Words</a:t>
            </a:r>
          </a:p>
          <a:p>
            <a:pPr marL="0" indent="0" defTabSz="233679">
              <a:spcBef>
                <a:spcPts val="0"/>
              </a:spcBef>
              <a:buSzTx/>
              <a:buNone/>
              <a:defRPr sz="1440" b="1">
                <a:latin typeface="Gill Sans"/>
                <a:ea typeface="Gill Sans"/>
                <a:cs typeface="Gill Sans"/>
                <a:sym typeface="Gill Sans"/>
              </a:defRPr>
            </a:pPr>
            <a:r>
              <a:t>Fiorinda Tocchini &amp; Helen Cameron</a:t>
            </a:r>
          </a:p>
          <a:p>
            <a:pPr marL="0" indent="0" defTabSz="233679">
              <a:spcBef>
                <a:spcPts val="0"/>
              </a:spcBef>
              <a:buSzTx/>
              <a:buNone/>
              <a:defRPr sz="1440"/>
            </a:pPr>
            <a:r>
              <a:t>Worcestershire Food &amp; Drink</a:t>
            </a:r>
          </a:p>
          <a:p>
            <a:pPr marL="0" indent="0" algn="r" defTabSz="233679">
              <a:spcBef>
                <a:spcPts val="0"/>
              </a:spcBef>
              <a:buSzTx/>
              <a:buNone/>
              <a:defRPr sz="1440" b="1">
                <a:latin typeface="Gill Sans"/>
                <a:ea typeface="Gill Sans"/>
                <a:cs typeface="Gill Sans"/>
                <a:sym typeface="Gill Sans"/>
              </a:defRPr>
            </a:pPr>
            <a:r>
              <a:t>Andrew Plimmer</a:t>
            </a:r>
          </a:p>
          <a:p>
            <a:pPr marL="0" indent="0" algn="r" defTabSz="233679">
              <a:spcBef>
                <a:spcPts val="0"/>
              </a:spcBef>
              <a:buSzTx/>
              <a:buNone/>
              <a:defRPr sz="1440"/>
            </a:pPr>
            <a:r>
              <a:t>Northwick Hotel (Worcestershire Business Expo)</a:t>
            </a:r>
          </a:p>
          <a:p>
            <a:pPr marL="0" indent="0" defTabSz="233679">
              <a:spcBef>
                <a:spcPts val="0"/>
              </a:spcBef>
              <a:buSzTx/>
              <a:buNone/>
              <a:defRPr sz="1440" b="1">
                <a:latin typeface="Gill Sans"/>
                <a:ea typeface="Gill Sans"/>
                <a:cs typeface="Gill Sans"/>
                <a:sym typeface="Gill Sans"/>
              </a:defRPr>
            </a:pPr>
            <a:r>
              <a:t>John Porter</a:t>
            </a:r>
          </a:p>
          <a:p>
            <a:pPr marL="0" indent="0" defTabSz="233679">
              <a:spcBef>
                <a:spcPts val="0"/>
              </a:spcBef>
              <a:buSzTx/>
              <a:buNone/>
              <a:defRPr sz="1440"/>
            </a:pPr>
            <a:r>
              <a:t>Evesham Food Group</a:t>
            </a:r>
          </a:p>
          <a:p>
            <a:pPr marL="0" indent="0" algn="r" defTabSz="233679">
              <a:spcBef>
                <a:spcPts val="0"/>
              </a:spcBef>
              <a:buSzTx/>
              <a:buNone/>
              <a:defRPr sz="1440" b="1">
                <a:latin typeface="Gill Sans"/>
                <a:ea typeface="Gill Sans"/>
                <a:cs typeface="Gill Sans"/>
                <a:sym typeface="Gill Sans"/>
              </a:defRPr>
            </a:pPr>
            <a:r>
              <a:t>Barrie Baldelli</a:t>
            </a:r>
          </a:p>
          <a:p>
            <a:pPr marL="0" indent="0" algn="r" defTabSz="233679">
              <a:spcBef>
                <a:spcPts val="0"/>
              </a:spcBef>
              <a:buSzTx/>
              <a:buNone/>
              <a:defRPr sz="1440"/>
            </a:pPr>
            <a:r>
              <a:t>Evesham Abbey Trust</a:t>
            </a:r>
          </a:p>
          <a:p>
            <a:pPr marL="0" indent="0" defTabSz="233679">
              <a:spcBef>
                <a:spcPts val="0"/>
              </a:spcBef>
              <a:buSzTx/>
              <a:buNone/>
              <a:defRPr sz="1440" b="1">
                <a:latin typeface="Gill Sans"/>
                <a:ea typeface="Gill Sans"/>
                <a:cs typeface="Gill Sans"/>
                <a:sym typeface="Gill Sans"/>
              </a:defRPr>
            </a:pPr>
            <a:r>
              <a:t>Karen Robinson</a:t>
            </a:r>
          </a:p>
          <a:p>
            <a:pPr marL="0" indent="0" defTabSz="233679">
              <a:spcBef>
                <a:spcPts val="0"/>
              </a:spcBef>
              <a:buSzTx/>
              <a:buNone/>
              <a:defRPr sz="1440"/>
            </a:pPr>
            <a:r>
              <a:t>Evesham United FC</a:t>
            </a:r>
          </a:p>
          <a:p>
            <a:pPr marL="0" indent="0" algn="r" defTabSz="233679">
              <a:spcBef>
                <a:spcPts val="0"/>
              </a:spcBef>
              <a:buSzTx/>
              <a:buNone/>
              <a:defRPr sz="1440" b="1">
                <a:latin typeface="Gill Sans"/>
                <a:ea typeface="Gill Sans"/>
                <a:cs typeface="Gill Sans"/>
                <a:sym typeface="Gill Sans"/>
              </a:defRPr>
            </a:pPr>
            <a:r>
              <a:t>Cllr Mark Goodge</a:t>
            </a:r>
          </a:p>
          <a:p>
            <a:pPr marL="0" indent="0" algn="r" defTabSz="233679">
              <a:spcBef>
                <a:spcPts val="0"/>
              </a:spcBef>
              <a:buSzTx/>
              <a:buNone/>
              <a:defRPr sz="1440"/>
            </a:pPr>
            <a:r>
              <a:t>Mayor or Evesham</a:t>
            </a:r>
          </a:p>
          <a:p>
            <a:pPr marL="0" indent="0" defTabSz="233679">
              <a:spcBef>
                <a:spcPts val="0"/>
              </a:spcBef>
              <a:buSzTx/>
              <a:buNone/>
              <a:defRPr sz="1440" b="1">
                <a:latin typeface="Gill Sans"/>
                <a:ea typeface="Gill Sans"/>
                <a:cs typeface="Gill Sans"/>
                <a:sym typeface="Gill Sans"/>
              </a:defRPr>
            </a:pPr>
            <a:r>
              <a:t>Diane Bennett</a:t>
            </a:r>
          </a:p>
          <a:p>
            <a:pPr marL="0" indent="0" defTabSz="233679">
              <a:spcBef>
                <a:spcPts val="0"/>
              </a:spcBef>
              <a:buSzTx/>
              <a:buNone/>
              <a:defRPr sz="1440"/>
            </a:pPr>
            <a:r>
              <a:t>Caring Hands in the Vale</a:t>
            </a:r>
          </a:p>
        </p:txBody>
      </p:sp>
      <p:grpSp>
        <p:nvGrpSpPr>
          <p:cNvPr id="131" name="Image Gallery"/>
          <p:cNvGrpSpPr/>
          <p:nvPr/>
        </p:nvGrpSpPr>
        <p:grpSpPr>
          <a:xfrm>
            <a:off x="6438900" y="2952750"/>
            <a:ext cx="6146800" cy="6375400"/>
            <a:chOff x="0" y="0"/>
            <a:chExt cx="6146800" cy="6375400"/>
          </a:xfrm>
        </p:grpSpPr>
        <p:pic>
          <p:nvPicPr>
            <p:cNvPr id="129" name="WelcomeEvesham.jpg" descr="WelcomeEvesham.jpg"/>
            <p:cNvPicPr>
              <a:picLocks noChangeAspect="1"/>
            </p:cNvPicPr>
            <p:nvPr/>
          </p:nvPicPr>
          <p:blipFill>
            <a:blip r:embed="rId3" cstate="email">
              <a:extLst>
                <a:ext uri="{28A0092B-C50C-407E-A947-70E740481C1C}">
                  <a14:useLocalDpi xmlns:a14="http://schemas.microsoft.com/office/drawing/2010/main"/>
                </a:ext>
              </a:extLst>
            </a:blip>
            <a:srcRect l="19494" r="10530"/>
            <a:stretch>
              <a:fillRect/>
            </a:stretch>
          </p:blipFill>
          <p:spPr>
            <a:xfrm>
              <a:off x="0" y="0"/>
              <a:ext cx="6146800" cy="5854700"/>
            </a:xfrm>
            <a:prstGeom prst="rect">
              <a:avLst/>
            </a:prstGeom>
            <a:ln w="12700" cap="flat">
              <a:noFill/>
              <a:miter lim="400000"/>
            </a:ln>
            <a:effectLst/>
          </p:spPr>
        </p:pic>
        <p:sp>
          <p:nvSpPr>
            <p:cNvPr id="130" name="Type to enter a caption."/>
            <p:cNvSpPr/>
            <p:nvPr/>
          </p:nvSpPr>
          <p:spPr>
            <a:xfrm>
              <a:off x="0" y="5930900"/>
              <a:ext cx="6146800" cy="4445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endParaRPr dirty="0"/>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AISING VECTA’s PROFILE"/>
          <p:cNvSpPr txBox="1">
            <a:spLocks noGrp="1"/>
          </p:cNvSpPr>
          <p:nvPr>
            <p:ph type="title"/>
          </p:nvPr>
        </p:nvSpPr>
        <p:spPr>
          <a:prstGeom prst="rect">
            <a:avLst/>
          </a:prstGeom>
        </p:spPr>
        <p:txBody>
          <a:bodyPr/>
          <a:lstStyle/>
          <a:p>
            <a:r>
              <a:t>RAISING VECTA’s PROFILE</a:t>
            </a:r>
          </a:p>
        </p:txBody>
      </p:sp>
      <p:sp>
        <p:nvSpPr>
          <p:cNvPr id="134" name="Social media…"/>
          <p:cNvSpPr txBox="1">
            <a:spLocks noGrp="1"/>
          </p:cNvSpPr>
          <p:nvPr>
            <p:ph type="body" sz="half" idx="1"/>
          </p:nvPr>
        </p:nvSpPr>
        <p:spPr>
          <a:xfrm>
            <a:off x="6565900" y="2383476"/>
            <a:ext cx="5892800" cy="6299201"/>
          </a:xfrm>
          <a:prstGeom prst="rect">
            <a:avLst/>
          </a:prstGeom>
        </p:spPr>
        <p:txBody>
          <a:bodyPr/>
          <a:lstStyle/>
          <a:p>
            <a:pPr marL="0" indent="0" defTabSz="578358">
              <a:spcBef>
                <a:spcPts val="0"/>
              </a:spcBef>
              <a:buSzTx/>
              <a:buNone/>
              <a:defRPr sz="6138" b="1">
                <a:solidFill>
                  <a:schemeClr val="accent1">
                    <a:satOff val="-5995"/>
                    <a:lumOff val="-11002"/>
                  </a:schemeClr>
                </a:solidFill>
                <a:latin typeface="Gill Sans"/>
                <a:ea typeface="Gill Sans"/>
                <a:cs typeface="Gill Sans"/>
                <a:sym typeface="Gill Sans"/>
              </a:defRPr>
            </a:pPr>
            <a:r>
              <a:t>Social media</a:t>
            </a:r>
          </a:p>
          <a:p>
            <a:pPr marL="0" indent="0" algn="ctr" defTabSz="578358">
              <a:spcBef>
                <a:spcPts val="0"/>
              </a:spcBef>
              <a:buSzTx/>
              <a:buNone/>
              <a:defRPr sz="3564"/>
            </a:pPr>
            <a:endParaRPr/>
          </a:p>
          <a:p>
            <a:pPr marL="0" indent="0" defTabSz="452627">
              <a:spcBef>
                <a:spcPts val="0"/>
              </a:spcBef>
              <a:buSzTx/>
              <a:buNone/>
              <a:defRPr sz="2079">
                <a:solidFill>
                  <a:srgbClr val="000000"/>
                </a:solidFill>
                <a:latin typeface="Gill Sans"/>
                <a:ea typeface="Gill Sans"/>
                <a:cs typeface="Gill Sans"/>
                <a:sym typeface="Gill Sans"/>
              </a:defRPr>
            </a:pPr>
            <a:r>
              <a:t>Almost </a:t>
            </a:r>
            <a:r>
              <a:rPr sz="4455" b="1"/>
              <a:t>3,000</a:t>
            </a:r>
            <a:r>
              <a:t> regular followers</a:t>
            </a:r>
          </a:p>
          <a:p>
            <a:pPr marL="0" indent="0" defTabSz="452627">
              <a:spcBef>
                <a:spcPts val="0"/>
              </a:spcBef>
              <a:buSzTx/>
              <a:buNone/>
              <a:defRPr sz="2079">
                <a:solidFill>
                  <a:srgbClr val="000000"/>
                </a:solidFill>
                <a:latin typeface="Gill Sans"/>
                <a:ea typeface="Gill Sans"/>
                <a:cs typeface="Gill Sans"/>
                <a:sym typeface="Gill Sans"/>
              </a:defRPr>
            </a:pPr>
            <a:endParaRPr/>
          </a:p>
          <a:p>
            <a:pPr marL="0" indent="0" defTabSz="452627">
              <a:spcBef>
                <a:spcPts val="0"/>
              </a:spcBef>
              <a:buSzTx/>
              <a:buNone/>
              <a:defRPr sz="2079">
                <a:solidFill>
                  <a:srgbClr val="000000"/>
                </a:solidFill>
                <a:latin typeface="Gill Sans"/>
                <a:ea typeface="Gill Sans"/>
                <a:cs typeface="Gill Sans"/>
                <a:sym typeface="Gill Sans"/>
              </a:defRPr>
            </a:pPr>
            <a:r>
              <a:t>Facebook reach of over </a:t>
            </a:r>
            <a:r>
              <a:rPr sz="5742" b="1"/>
              <a:t>14,200</a:t>
            </a:r>
            <a:r>
              <a:t> (2019)</a:t>
            </a:r>
          </a:p>
          <a:p>
            <a:pPr marL="0" indent="0" defTabSz="452627">
              <a:spcBef>
                <a:spcPts val="0"/>
              </a:spcBef>
              <a:buSzTx/>
              <a:buNone/>
              <a:defRPr sz="2079" b="1">
                <a:solidFill>
                  <a:srgbClr val="000000"/>
                </a:solidFill>
                <a:latin typeface="Gill Sans"/>
                <a:ea typeface="Gill Sans"/>
                <a:cs typeface="Gill Sans"/>
                <a:sym typeface="Gill Sans"/>
              </a:defRPr>
            </a:pPr>
            <a:endParaRPr/>
          </a:p>
          <a:p>
            <a:pPr marL="0" indent="0" defTabSz="452627">
              <a:spcBef>
                <a:spcPts val="0"/>
              </a:spcBef>
              <a:buSzTx/>
              <a:buNone/>
              <a:defRPr sz="2079" b="1">
                <a:solidFill>
                  <a:srgbClr val="000000"/>
                </a:solidFill>
                <a:latin typeface="Gill Sans"/>
                <a:ea typeface="Gill Sans"/>
                <a:cs typeface="Gill Sans"/>
                <a:sym typeface="Gill Sans"/>
              </a:defRPr>
            </a:pPr>
            <a:endParaRPr/>
          </a:p>
          <a:p>
            <a:pPr marL="0" indent="0" defTabSz="452627">
              <a:spcBef>
                <a:spcPts val="0"/>
              </a:spcBef>
              <a:buSzTx/>
              <a:buNone/>
              <a:defRPr sz="2079">
                <a:solidFill>
                  <a:srgbClr val="000000"/>
                </a:solidFill>
                <a:latin typeface="Gill Sans"/>
                <a:ea typeface="Gill Sans"/>
                <a:cs typeface="Gill Sans"/>
                <a:sym typeface="Gill Sans"/>
              </a:defRPr>
            </a:pPr>
            <a:endParaRPr/>
          </a:p>
          <a:p>
            <a:pPr marL="0" indent="0" defTabSz="452627">
              <a:spcBef>
                <a:spcPts val="0"/>
              </a:spcBef>
              <a:buSzTx/>
              <a:buNone/>
              <a:defRPr sz="2079">
                <a:solidFill>
                  <a:srgbClr val="000000"/>
                </a:solidFill>
                <a:latin typeface="Gill Sans"/>
                <a:ea typeface="Gill Sans"/>
                <a:cs typeface="Gill Sans"/>
                <a:sym typeface="Gill Sans"/>
              </a:defRPr>
            </a:pPr>
            <a:endParaRPr/>
          </a:p>
          <a:p>
            <a:pPr marL="0" indent="0" defTabSz="452627">
              <a:spcBef>
                <a:spcPts val="0"/>
              </a:spcBef>
              <a:buSzTx/>
              <a:buNone/>
              <a:defRPr sz="2079">
                <a:solidFill>
                  <a:srgbClr val="000000"/>
                </a:solidFill>
                <a:latin typeface="Gill Sans"/>
                <a:ea typeface="Gill Sans"/>
                <a:cs typeface="Gill Sans"/>
                <a:sym typeface="Gill Sans"/>
              </a:defRPr>
            </a:pPr>
            <a:endParaRPr/>
          </a:p>
          <a:p>
            <a:pPr marL="0" indent="0" defTabSz="452627">
              <a:spcBef>
                <a:spcPts val="0"/>
              </a:spcBef>
              <a:buSzTx/>
              <a:buNone/>
              <a:defRPr sz="2079">
                <a:solidFill>
                  <a:srgbClr val="000000"/>
                </a:solidFill>
                <a:latin typeface="Gill Sans"/>
                <a:ea typeface="Gill Sans"/>
                <a:cs typeface="Gill Sans"/>
                <a:sym typeface="Gill Sans"/>
              </a:defRPr>
            </a:pPr>
            <a:endParaRPr/>
          </a:p>
          <a:p>
            <a:pPr marL="0" indent="0" defTabSz="452627">
              <a:spcBef>
                <a:spcPts val="0"/>
              </a:spcBef>
              <a:buSzTx/>
              <a:buNone/>
              <a:defRPr sz="2079">
                <a:solidFill>
                  <a:srgbClr val="000000"/>
                </a:solidFill>
                <a:latin typeface="Gill Sans"/>
                <a:ea typeface="Gill Sans"/>
                <a:cs typeface="Gill Sans"/>
                <a:sym typeface="Gill Sans"/>
              </a:defRPr>
            </a:pPr>
            <a:endParaRPr/>
          </a:p>
          <a:p>
            <a:pPr marL="0" indent="0" defTabSz="452627">
              <a:spcBef>
                <a:spcPts val="0"/>
              </a:spcBef>
              <a:buSzTx/>
              <a:buNone/>
              <a:defRPr sz="1683">
                <a:solidFill>
                  <a:srgbClr val="000000"/>
                </a:solidFill>
                <a:latin typeface="Gill Sans"/>
                <a:ea typeface="Gill Sans"/>
                <a:cs typeface="Gill Sans"/>
                <a:sym typeface="Gill Sans"/>
              </a:defRPr>
            </a:pPr>
            <a:endParaRPr/>
          </a:p>
          <a:p>
            <a:pPr marL="0" indent="0" defTabSz="452627">
              <a:spcBef>
                <a:spcPts val="0"/>
              </a:spcBef>
              <a:buSzTx/>
              <a:buNone/>
              <a:defRPr sz="1683">
                <a:solidFill>
                  <a:srgbClr val="000000"/>
                </a:solidFill>
                <a:latin typeface="Gill Sans"/>
                <a:ea typeface="Gill Sans"/>
                <a:cs typeface="Gill Sans"/>
                <a:sym typeface="Gill Sans"/>
              </a:defRPr>
            </a:pPr>
            <a:endParaRPr/>
          </a:p>
          <a:p>
            <a:pPr marL="0" indent="0" defTabSz="452627">
              <a:spcBef>
                <a:spcPts val="0"/>
              </a:spcBef>
              <a:buSzTx/>
              <a:buNone/>
              <a:defRPr sz="1188">
                <a:solidFill>
                  <a:srgbClr val="000000"/>
                </a:solidFill>
                <a:latin typeface="Helvetica"/>
                <a:ea typeface="Helvetica"/>
                <a:cs typeface="Helvetica"/>
                <a:sym typeface="Helvetica"/>
              </a:defRPr>
            </a:pPr>
            <a:endParaRPr/>
          </a:p>
        </p:txBody>
      </p:sp>
      <p:pic>
        <p:nvPicPr>
          <p:cNvPr id="135" name="Socialmedia.jpg" descr="Socialmedia.jpg"/>
          <p:cNvPicPr>
            <a:picLocks noChangeAspect="1"/>
          </p:cNvPicPr>
          <p:nvPr/>
        </p:nvPicPr>
        <p:blipFill>
          <a:blip r:embed="rId3" cstate="email">
            <a:extLst>
              <a:ext uri="{28A0092B-C50C-407E-A947-70E740481C1C}">
                <a14:useLocalDpi xmlns:a14="http://schemas.microsoft.com/office/drawing/2010/main"/>
              </a:ext>
            </a:extLst>
          </a:blip>
          <a:srcRect l="616" r="51192"/>
          <a:stretch>
            <a:fillRect/>
          </a:stretch>
        </p:blipFill>
        <p:spPr>
          <a:xfrm>
            <a:off x="844285" y="2980146"/>
            <a:ext cx="4355955" cy="4331163"/>
          </a:xfrm>
          <a:prstGeom prst="rect">
            <a:avLst/>
          </a:prstGeom>
          <a:ln w="12700" cap="flat">
            <a:noFill/>
            <a:miter lim="400000"/>
          </a:ln>
          <a:effectLst/>
        </p:spPr>
      </p:pic>
      <p:grpSp>
        <p:nvGrpSpPr>
          <p:cNvPr id="140" name="Image Gallery"/>
          <p:cNvGrpSpPr/>
          <p:nvPr/>
        </p:nvGrpSpPr>
        <p:grpSpPr>
          <a:xfrm>
            <a:off x="9695634" y="6105521"/>
            <a:ext cx="2794001" cy="3474159"/>
            <a:chOff x="0" y="0"/>
            <a:chExt cx="2794000" cy="3474158"/>
          </a:xfrm>
        </p:grpSpPr>
        <p:pic>
          <p:nvPicPr>
            <p:cNvPr id="138" name="Stuart-Allen.jpg" descr="Stuart-Allen.jpg"/>
            <p:cNvPicPr>
              <a:picLocks noChangeAspect="1"/>
            </p:cNvPicPr>
            <p:nvPr/>
          </p:nvPicPr>
          <p:blipFill>
            <a:blip r:embed="rId4" cstate="email">
              <a:extLst>
                <a:ext uri="{28A0092B-C50C-407E-A947-70E740481C1C}">
                  <a14:useLocalDpi xmlns:a14="http://schemas.microsoft.com/office/drawing/2010/main"/>
                </a:ext>
              </a:extLst>
            </a:blip>
            <a:srcRect b="4747"/>
            <a:stretch>
              <a:fillRect/>
            </a:stretch>
          </p:blipFill>
          <p:spPr>
            <a:xfrm>
              <a:off x="0" y="0"/>
              <a:ext cx="2794000" cy="2661359"/>
            </a:xfrm>
            <a:prstGeom prst="rect">
              <a:avLst/>
            </a:prstGeom>
            <a:ln w="12700" cap="flat">
              <a:noFill/>
              <a:miter lim="400000"/>
            </a:ln>
            <a:effectLst/>
          </p:spPr>
        </p:pic>
        <p:sp>
          <p:nvSpPr>
            <p:cNvPr id="139" name="Stuart Allen #WorcestershireHour"/>
            <p:cNvSpPr/>
            <p:nvPr/>
          </p:nvSpPr>
          <p:spPr>
            <a:xfrm>
              <a:off x="0" y="2737558"/>
              <a:ext cx="2794000" cy="736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pPr>
                <a:defRPr sz="2000"/>
              </a:pPr>
              <a:r>
                <a:rPr b="1">
                  <a:latin typeface="Gill Sans"/>
                  <a:ea typeface="Gill Sans"/>
                  <a:cs typeface="Gill Sans"/>
                  <a:sym typeface="Gill Sans"/>
                </a:rPr>
                <a:t>Stuart Allen </a:t>
              </a:r>
              <a:r>
                <a:t>#WorcestershireHour</a:t>
              </a:r>
            </a:p>
          </p:txBody>
        </p:sp>
      </p:grpSp>
      <p:grpSp>
        <p:nvGrpSpPr>
          <p:cNvPr id="143" name="Image Gallery"/>
          <p:cNvGrpSpPr/>
          <p:nvPr/>
        </p:nvGrpSpPr>
        <p:grpSpPr>
          <a:xfrm>
            <a:off x="7375193" y="8507772"/>
            <a:ext cx="2794001" cy="1790701"/>
            <a:chOff x="0" y="0"/>
            <a:chExt cx="2794000" cy="1790700"/>
          </a:xfrm>
        </p:grpSpPr>
        <p:pic>
          <p:nvPicPr>
            <p:cNvPr id="141" name="Squab.png" descr="Squab.png"/>
            <p:cNvPicPr>
              <a:picLocks noChangeAspect="1"/>
            </p:cNvPicPr>
            <p:nvPr/>
          </p:nvPicPr>
          <p:blipFill>
            <a:blip r:embed="rId5"/>
            <a:srcRect t="12673" b="12673"/>
            <a:stretch>
              <a:fillRect/>
            </a:stretch>
          </p:blipFill>
          <p:spPr>
            <a:xfrm>
              <a:off x="546398" y="0"/>
              <a:ext cx="1701204" cy="1270000"/>
            </a:xfrm>
            <a:prstGeom prst="rect">
              <a:avLst/>
            </a:prstGeom>
            <a:ln w="12700" cap="flat">
              <a:noFill/>
              <a:miter lim="400000"/>
            </a:ln>
            <a:effectLst/>
          </p:spPr>
        </p:pic>
        <p:sp>
          <p:nvSpPr>
            <p:cNvPr id="142" name="Type to enter a caption."/>
            <p:cNvSpPr/>
            <p:nvPr/>
          </p:nvSpPr>
          <p:spPr>
            <a:xfrm>
              <a:off x="0" y="1346200"/>
              <a:ext cx="2794000" cy="4445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r>
                <a:t>Type to enter a caption.</a:t>
              </a:r>
            </a:p>
          </p:txBody>
        </p:sp>
      </p:grpSp>
      <p:pic>
        <p:nvPicPr>
          <p:cNvPr id="144" name="EveshamHour.jpg" descr="EveshamHour.jpg"/>
          <p:cNvPicPr>
            <a:picLocks noChangeAspect="1"/>
          </p:cNvPicPr>
          <p:nvPr/>
        </p:nvPicPr>
        <p:blipFill>
          <a:blip r:embed="rId6" cstate="email">
            <a:extLst>
              <a:ext uri="{28A0092B-C50C-407E-A947-70E740481C1C}">
                <a14:useLocalDpi xmlns:a14="http://schemas.microsoft.com/office/drawing/2010/main"/>
              </a:ext>
            </a:extLst>
          </a:blip>
          <a:srcRect t="2645" b="2645"/>
          <a:stretch>
            <a:fillRect/>
          </a:stretch>
        </p:blipFill>
        <p:spPr>
          <a:xfrm>
            <a:off x="4485378" y="6444704"/>
            <a:ext cx="2794001" cy="2646178"/>
          </a:xfrm>
          <a:prstGeom prst="rect">
            <a:avLst/>
          </a:prstGeom>
          <a:ln w="12700" cap="flat">
            <a:noFill/>
            <a:miter lim="400000"/>
          </a:ln>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Image Gallery"/>
          <p:cNvGrpSpPr/>
          <p:nvPr/>
        </p:nvGrpSpPr>
        <p:grpSpPr>
          <a:xfrm>
            <a:off x="1679770" y="2989053"/>
            <a:ext cx="3244460" cy="2218635"/>
            <a:chOff x="0" y="600766"/>
            <a:chExt cx="3244458" cy="2218633"/>
          </a:xfrm>
        </p:grpSpPr>
        <p:pic>
          <p:nvPicPr>
            <p:cNvPr id="148" name="EJ.png" descr="EJ.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600766"/>
              <a:ext cx="3244459" cy="1697934"/>
            </a:xfrm>
            <a:prstGeom prst="rect">
              <a:avLst/>
            </a:prstGeom>
            <a:ln w="12700" cap="flat">
              <a:noFill/>
              <a:miter lim="400000"/>
            </a:ln>
            <a:effectLst/>
          </p:spPr>
        </p:pic>
        <p:sp>
          <p:nvSpPr>
            <p:cNvPr id="149" name="Type to enter a caption."/>
            <p:cNvSpPr/>
            <p:nvPr/>
          </p:nvSpPr>
          <p:spPr>
            <a:xfrm>
              <a:off x="0" y="2374900"/>
              <a:ext cx="3244459" cy="4445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r>
                <a:t>Type to enter a caption.</a:t>
              </a:r>
            </a:p>
          </p:txBody>
        </p:sp>
      </p:grpSp>
      <p:sp>
        <p:nvSpPr>
          <p:cNvPr id="151" name="RAISING VECTA’s PROFILE"/>
          <p:cNvSpPr txBox="1">
            <a:spLocks noGrp="1"/>
          </p:cNvSpPr>
          <p:nvPr>
            <p:ph type="title"/>
          </p:nvPr>
        </p:nvSpPr>
        <p:spPr>
          <a:prstGeom prst="rect">
            <a:avLst/>
          </a:prstGeom>
        </p:spPr>
        <p:txBody>
          <a:bodyPr/>
          <a:lstStyle/>
          <a:p>
            <a:r>
              <a:t>RAISING VECTA’s PROFILE</a:t>
            </a:r>
          </a:p>
        </p:txBody>
      </p:sp>
      <p:sp>
        <p:nvSpPr>
          <p:cNvPr id="152" name="Media coverage"/>
          <p:cNvSpPr txBox="1">
            <a:spLocks noGrp="1"/>
          </p:cNvSpPr>
          <p:nvPr>
            <p:ph type="body" sz="quarter" idx="1"/>
          </p:nvPr>
        </p:nvSpPr>
        <p:spPr>
          <a:xfrm>
            <a:off x="5813141" y="2002140"/>
            <a:ext cx="5892801" cy="3070994"/>
          </a:xfrm>
          <a:prstGeom prst="rect">
            <a:avLst/>
          </a:prstGeom>
        </p:spPr>
        <p:txBody>
          <a:bodyPr/>
          <a:lstStyle/>
          <a:p>
            <a:pPr marL="0" indent="0" defTabSz="531622">
              <a:spcBef>
                <a:spcPts val="0"/>
              </a:spcBef>
              <a:buSzTx/>
              <a:buNone/>
              <a:defRPr sz="5733" b="1">
                <a:solidFill>
                  <a:schemeClr val="accent1">
                    <a:satOff val="-5995"/>
                    <a:lumOff val="-11002"/>
                  </a:schemeClr>
                </a:solidFill>
                <a:latin typeface="Gill Sans"/>
                <a:ea typeface="Gill Sans"/>
                <a:cs typeface="Gill Sans"/>
                <a:sym typeface="Gill Sans"/>
              </a:defRPr>
            </a:pPr>
            <a:r>
              <a:t>Media coverage</a:t>
            </a:r>
          </a:p>
          <a:p>
            <a:pPr marL="0" indent="0" defTabSz="416052">
              <a:spcBef>
                <a:spcPts val="0"/>
              </a:spcBef>
              <a:buSzTx/>
              <a:buNone/>
              <a:defRPr sz="1911">
                <a:solidFill>
                  <a:srgbClr val="000000"/>
                </a:solidFill>
                <a:latin typeface="Gill Sans"/>
                <a:ea typeface="Gill Sans"/>
                <a:cs typeface="Gill Sans"/>
                <a:sym typeface="Gill Sans"/>
              </a:defRPr>
            </a:pPr>
            <a:endParaRPr/>
          </a:p>
          <a:p>
            <a:pPr marL="0" indent="0" defTabSz="416052">
              <a:spcBef>
                <a:spcPts val="0"/>
              </a:spcBef>
              <a:buSzTx/>
              <a:buNone/>
              <a:defRPr sz="1911">
                <a:solidFill>
                  <a:srgbClr val="000000"/>
                </a:solidFill>
                <a:latin typeface="Gill Sans"/>
                <a:ea typeface="Gill Sans"/>
                <a:cs typeface="Gill Sans"/>
                <a:sym typeface="Gill Sans"/>
              </a:defRPr>
            </a:pPr>
            <a:endParaRPr/>
          </a:p>
          <a:p>
            <a:pPr marL="0" indent="0" defTabSz="416052">
              <a:spcBef>
                <a:spcPts val="0"/>
              </a:spcBef>
              <a:buSzTx/>
              <a:buNone/>
              <a:defRPr sz="1911">
                <a:solidFill>
                  <a:srgbClr val="000000"/>
                </a:solidFill>
                <a:latin typeface="Gill Sans"/>
                <a:ea typeface="Gill Sans"/>
                <a:cs typeface="Gill Sans"/>
                <a:sym typeface="Gill Sans"/>
              </a:defRPr>
            </a:pPr>
            <a:endParaRPr/>
          </a:p>
          <a:p>
            <a:pPr marL="0" indent="0" defTabSz="416052">
              <a:spcBef>
                <a:spcPts val="0"/>
              </a:spcBef>
              <a:buSzTx/>
              <a:buNone/>
              <a:defRPr sz="1911">
                <a:solidFill>
                  <a:srgbClr val="000000"/>
                </a:solidFill>
                <a:latin typeface="Gill Sans"/>
                <a:ea typeface="Gill Sans"/>
                <a:cs typeface="Gill Sans"/>
                <a:sym typeface="Gill Sans"/>
              </a:defRPr>
            </a:pPr>
            <a:endParaRPr/>
          </a:p>
          <a:p>
            <a:pPr marL="0" indent="0" defTabSz="416052">
              <a:spcBef>
                <a:spcPts val="0"/>
              </a:spcBef>
              <a:buSzTx/>
              <a:buNone/>
              <a:defRPr sz="1547">
                <a:solidFill>
                  <a:srgbClr val="000000"/>
                </a:solidFill>
                <a:latin typeface="Gill Sans"/>
                <a:ea typeface="Gill Sans"/>
                <a:cs typeface="Gill Sans"/>
                <a:sym typeface="Gill Sans"/>
              </a:defRPr>
            </a:pPr>
            <a:endParaRPr/>
          </a:p>
          <a:p>
            <a:pPr marL="0" indent="0" defTabSz="416052">
              <a:spcBef>
                <a:spcPts val="0"/>
              </a:spcBef>
              <a:buSzTx/>
              <a:buNone/>
              <a:defRPr sz="1547">
                <a:solidFill>
                  <a:srgbClr val="000000"/>
                </a:solidFill>
                <a:latin typeface="Gill Sans"/>
                <a:ea typeface="Gill Sans"/>
                <a:cs typeface="Gill Sans"/>
                <a:sym typeface="Gill Sans"/>
              </a:defRPr>
            </a:pPr>
            <a:endParaRPr/>
          </a:p>
          <a:p>
            <a:pPr marL="0" indent="0" defTabSz="416052">
              <a:spcBef>
                <a:spcPts val="0"/>
              </a:spcBef>
              <a:buSzTx/>
              <a:buNone/>
              <a:defRPr sz="1092">
                <a:solidFill>
                  <a:srgbClr val="000000"/>
                </a:solidFill>
                <a:latin typeface="Helvetica"/>
                <a:ea typeface="Helvetica"/>
                <a:cs typeface="Helvetica"/>
                <a:sym typeface="Helvetica"/>
              </a:defRPr>
            </a:pPr>
            <a:endParaRPr/>
          </a:p>
        </p:txBody>
      </p:sp>
      <p:pic>
        <p:nvPicPr>
          <p:cNvPr id="153" name="Screenshot 2020-01-05 at 10.27.03.png" descr="Screenshot 2020-01-05 at 10.27.0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29745" y="4107092"/>
            <a:ext cx="8946962" cy="1457947"/>
          </a:xfrm>
          <a:prstGeom prst="rect">
            <a:avLst/>
          </a:prstGeom>
          <a:ln w="12700" cap="flat">
            <a:noFill/>
            <a:miter lim="400000"/>
          </a:ln>
          <a:effectLst/>
        </p:spPr>
      </p:pic>
      <p:pic>
        <p:nvPicPr>
          <p:cNvPr id="156" name="Screenshot 2020-01-05 at 10.27.24.png" descr="Screenshot 2020-01-05 at 10.27.24.png"/>
          <p:cNvPicPr>
            <a:picLocks noChangeAspect="1"/>
          </p:cNvPicPr>
          <p:nvPr/>
        </p:nvPicPr>
        <p:blipFill>
          <a:blip r:embed="rId5" cstate="email">
            <a:extLst>
              <a:ext uri="{28A0092B-C50C-407E-A947-70E740481C1C}">
                <a14:useLocalDpi xmlns:a14="http://schemas.microsoft.com/office/drawing/2010/main"/>
              </a:ext>
            </a:extLst>
          </a:blip>
          <a:srcRect b="3112"/>
          <a:stretch>
            <a:fillRect/>
          </a:stretch>
        </p:blipFill>
        <p:spPr>
          <a:xfrm>
            <a:off x="6678153" y="5138374"/>
            <a:ext cx="4162778" cy="2871551"/>
          </a:xfrm>
          <a:prstGeom prst="rect">
            <a:avLst/>
          </a:prstGeom>
          <a:ln w="12700" cap="flat">
            <a:noFill/>
            <a:miter lim="400000"/>
          </a:ln>
          <a:effectLst/>
        </p:spPr>
      </p:pic>
      <p:pic>
        <p:nvPicPr>
          <p:cNvPr id="159" name="H&amp;W.jpg" descr="H&amp;W.jpg"/>
          <p:cNvPicPr>
            <a:picLocks noChangeAspect="1"/>
          </p:cNvPicPr>
          <p:nvPr/>
        </p:nvPicPr>
        <p:blipFill>
          <a:blip r:embed="rId6" cstate="email">
            <a:extLst>
              <a:ext uri="{28A0092B-C50C-407E-A947-70E740481C1C}">
                <a14:useLocalDpi xmlns:a14="http://schemas.microsoft.com/office/drawing/2010/main"/>
              </a:ext>
            </a:extLst>
          </a:blip>
          <a:srcRect l="568" r="568"/>
          <a:stretch>
            <a:fillRect/>
          </a:stretch>
        </p:blipFill>
        <p:spPr>
          <a:xfrm>
            <a:off x="1864313" y="6127876"/>
            <a:ext cx="4406888" cy="2508675"/>
          </a:xfrm>
          <a:prstGeom prst="rect">
            <a:avLst/>
          </a:prstGeom>
          <a:ln w="12700" cap="flat">
            <a:noFill/>
            <a:miter lim="400000"/>
          </a:ln>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BoE2019.jpg" descr="BoE2019.jpg"/>
          <p:cNvPicPr>
            <a:picLocks noChangeAspect="1"/>
          </p:cNvPicPr>
          <p:nvPr/>
        </p:nvPicPr>
        <p:blipFill>
          <a:blip r:embed="rId3" cstate="email">
            <a:extLst>
              <a:ext uri="{28A0092B-C50C-407E-A947-70E740481C1C}">
                <a14:useLocalDpi xmlns:a14="http://schemas.microsoft.com/office/drawing/2010/main"/>
              </a:ext>
            </a:extLst>
          </a:blip>
          <a:srcRect t="11077" b="11077"/>
          <a:stretch>
            <a:fillRect/>
          </a:stretch>
        </p:blipFill>
        <p:spPr>
          <a:xfrm>
            <a:off x="4945945" y="5902520"/>
            <a:ext cx="6059156" cy="3160209"/>
          </a:xfrm>
          <a:prstGeom prst="rect">
            <a:avLst/>
          </a:prstGeom>
          <a:ln w="12700" cap="flat">
            <a:noFill/>
            <a:miter lim="400000"/>
          </a:ln>
          <a:effectLst/>
        </p:spPr>
      </p:pic>
      <p:grpSp>
        <p:nvGrpSpPr>
          <p:cNvPr id="168" name="Image Gallery"/>
          <p:cNvGrpSpPr/>
          <p:nvPr/>
        </p:nvGrpSpPr>
        <p:grpSpPr>
          <a:xfrm>
            <a:off x="4002877" y="2595408"/>
            <a:ext cx="4580876" cy="3851390"/>
            <a:chOff x="0" y="1998270"/>
            <a:chExt cx="4580874" cy="3851388"/>
          </a:xfrm>
        </p:grpSpPr>
        <p:pic>
          <p:nvPicPr>
            <p:cNvPr id="166" name="Battle.png" descr="Battle.png"/>
            <p:cNvPicPr>
              <a:picLocks noChangeAspect="1"/>
            </p:cNvPicPr>
            <p:nvPr/>
          </p:nvPicPr>
          <p:blipFill>
            <a:blip r:embed="rId4"/>
            <a:srcRect/>
            <a:stretch>
              <a:fillRect/>
            </a:stretch>
          </p:blipFill>
          <p:spPr>
            <a:xfrm>
              <a:off x="0" y="1998270"/>
              <a:ext cx="4580875" cy="1332419"/>
            </a:xfrm>
            <a:prstGeom prst="rect">
              <a:avLst/>
            </a:prstGeom>
            <a:ln w="12700" cap="flat">
              <a:noFill/>
              <a:miter lim="400000"/>
            </a:ln>
            <a:effectLst/>
          </p:spPr>
        </p:pic>
        <p:sp>
          <p:nvSpPr>
            <p:cNvPr id="167" name="Type to enter a caption."/>
            <p:cNvSpPr/>
            <p:nvPr/>
          </p:nvSpPr>
          <p:spPr>
            <a:xfrm>
              <a:off x="0" y="5405159"/>
              <a:ext cx="4580875" cy="444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r>
                <a:t>Type to enter a caption.</a:t>
              </a:r>
            </a:p>
          </p:txBody>
        </p:sp>
      </p:grpSp>
      <p:pic>
        <p:nvPicPr>
          <p:cNvPr id="169" name="Mick.jpg" descr="Mick.jpg"/>
          <p:cNvPicPr>
            <a:picLocks noChangeAspect="1"/>
          </p:cNvPicPr>
          <p:nvPr/>
        </p:nvPicPr>
        <p:blipFill>
          <a:blip r:embed="rId5" cstate="email">
            <a:extLst>
              <a:ext uri="{28A0092B-C50C-407E-A947-70E740481C1C}">
                <a14:useLocalDpi xmlns:a14="http://schemas.microsoft.com/office/drawing/2010/main"/>
              </a:ext>
            </a:extLst>
          </a:blip>
          <a:srcRect t="2944"/>
          <a:stretch>
            <a:fillRect/>
          </a:stretch>
        </p:blipFill>
        <p:spPr>
          <a:xfrm>
            <a:off x="8269567" y="2229191"/>
            <a:ext cx="4266508" cy="3105662"/>
          </a:xfrm>
          <a:prstGeom prst="rect">
            <a:avLst/>
          </a:prstGeom>
          <a:ln w="12700" cap="flat">
            <a:noFill/>
            <a:miter lim="400000"/>
          </a:ln>
          <a:effectLst/>
        </p:spPr>
      </p:pic>
      <p:sp>
        <p:nvSpPr>
          <p:cNvPr id="172" name="EVENTS"/>
          <p:cNvSpPr txBox="1">
            <a:spLocks noGrp="1"/>
          </p:cNvSpPr>
          <p:nvPr>
            <p:ph type="title"/>
          </p:nvPr>
        </p:nvSpPr>
        <p:spPr>
          <a:prstGeom prst="rect">
            <a:avLst/>
          </a:prstGeom>
        </p:spPr>
        <p:txBody>
          <a:bodyPr/>
          <a:lstStyle/>
          <a:p>
            <a:r>
              <a:t>EVENTS</a:t>
            </a:r>
          </a:p>
        </p:txBody>
      </p:sp>
      <p:pic>
        <p:nvPicPr>
          <p:cNvPr id="173" name="MickHurst.jpg" descr="MickHurst.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74822" y="2829803"/>
            <a:ext cx="3157195" cy="5686503"/>
          </a:xfrm>
          <a:prstGeom prst="rect">
            <a:avLst/>
          </a:prstGeom>
          <a:ln w="12700" cap="flat">
            <a:noFill/>
            <a:miter lim="400000"/>
          </a:ln>
          <a:effectLst/>
        </p:spPr>
      </p:pic>
      <p:sp>
        <p:nvSpPr>
          <p:cNvPr id="176" name="17,000+ VISITORS"/>
          <p:cNvSpPr txBox="1"/>
          <p:nvPr/>
        </p:nvSpPr>
        <p:spPr>
          <a:xfrm>
            <a:off x="4364225" y="4095749"/>
            <a:ext cx="3310815" cy="156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rPr sz="6400" b="1">
                <a:latin typeface="Gill Sans"/>
                <a:ea typeface="Gill Sans"/>
                <a:cs typeface="Gill Sans"/>
                <a:sym typeface="Gill Sans"/>
              </a:rPr>
              <a:t>17,000+ </a:t>
            </a:r>
            <a:r>
              <a:t>VISITORS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EVENTS"/>
          <p:cNvSpPr txBox="1">
            <a:spLocks noGrp="1"/>
          </p:cNvSpPr>
          <p:nvPr>
            <p:ph type="title"/>
          </p:nvPr>
        </p:nvSpPr>
        <p:spPr>
          <a:prstGeom prst="rect">
            <a:avLst/>
          </a:prstGeom>
        </p:spPr>
        <p:txBody>
          <a:bodyPr/>
          <a:lstStyle/>
          <a:p>
            <a:r>
              <a:t>EVENTS</a:t>
            </a:r>
          </a:p>
        </p:txBody>
      </p:sp>
      <p:pic>
        <p:nvPicPr>
          <p:cNvPr id="179" name="BusinessExpo.jpg" descr="BusinessExpo.jpg"/>
          <p:cNvPicPr>
            <a:picLocks noChangeAspect="1"/>
          </p:cNvPicPr>
          <p:nvPr/>
        </p:nvPicPr>
        <p:blipFill>
          <a:blip r:embed="rId3"/>
          <a:srcRect/>
          <a:stretch>
            <a:fillRect/>
          </a:stretch>
        </p:blipFill>
        <p:spPr>
          <a:xfrm>
            <a:off x="466766" y="2680604"/>
            <a:ext cx="6688007" cy="2549803"/>
          </a:xfrm>
          <a:prstGeom prst="rect">
            <a:avLst/>
          </a:prstGeom>
          <a:ln w="12700" cap="flat">
            <a:noFill/>
            <a:miter lim="400000"/>
          </a:ln>
          <a:effectLst/>
        </p:spPr>
      </p:pic>
      <p:pic>
        <p:nvPicPr>
          <p:cNvPr id="182" name="ARECA.jpg" descr="ARECA.jpg"/>
          <p:cNvPicPr>
            <a:picLocks noChangeAspect="1"/>
          </p:cNvPicPr>
          <p:nvPr/>
        </p:nvPicPr>
        <p:blipFill>
          <a:blip r:embed="rId4" cstate="email">
            <a:extLst>
              <a:ext uri="{28A0092B-C50C-407E-A947-70E740481C1C}">
                <a14:useLocalDpi xmlns:a14="http://schemas.microsoft.com/office/drawing/2010/main"/>
              </a:ext>
            </a:extLst>
          </a:blip>
          <a:srcRect t="3782" b="3782"/>
          <a:stretch>
            <a:fillRect/>
          </a:stretch>
        </p:blipFill>
        <p:spPr>
          <a:xfrm>
            <a:off x="7166165" y="3380624"/>
            <a:ext cx="5401532" cy="3744693"/>
          </a:xfrm>
          <a:prstGeom prst="rect">
            <a:avLst/>
          </a:prstGeom>
          <a:ln w="12700" cap="flat">
            <a:noFill/>
            <a:miter lim="400000"/>
          </a:ln>
          <a:effectLst/>
        </p:spPr>
      </p:pic>
      <p:pic>
        <p:nvPicPr>
          <p:cNvPr id="185" name="30D924E2-D24A-4299-B438-7160BA577524.jpg" descr="30D924E2-D24A-4299-B438-7160BA577524.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120657" y="5240933"/>
            <a:ext cx="3857477" cy="3857478"/>
          </a:xfrm>
          <a:prstGeom prst="rect">
            <a:avLst/>
          </a:prstGeom>
          <a:ln w="12700" cap="flat">
            <a:noFill/>
            <a:miter lim="400000"/>
          </a:ln>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EVENTS"/>
          <p:cNvSpPr txBox="1">
            <a:spLocks noGrp="1"/>
          </p:cNvSpPr>
          <p:nvPr>
            <p:ph type="title"/>
          </p:nvPr>
        </p:nvSpPr>
        <p:spPr>
          <a:prstGeom prst="rect">
            <a:avLst/>
          </a:prstGeom>
        </p:spPr>
        <p:txBody>
          <a:bodyPr/>
          <a:lstStyle/>
          <a:p>
            <a:r>
              <a:t>EVENTS</a:t>
            </a:r>
          </a:p>
        </p:txBody>
      </p:sp>
      <p:pic>
        <p:nvPicPr>
          <p:cNvPr id="190" name="TruckleCheese.jpg" descr="TruckleChees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68974" y="5802665"/>
            <a:ext cx="4768502" cy="3785901"/>
          </a:xfrm>
          <a:prstGeom prst="rect">
            <a:avLst/>
          </a:prstGeom>
          <a:ln w="12700" cap="flat">
            <a:noFill/>
            <a:miter lim="400000"/>
          </a:ln>
          <a:effectLst/>
        </p:spPr>
      </p:pic>
      <p:grpSp>
        <p:nvGrpSpPr>
          <p:cNvPr id="195" name="Image Gallery"/>
          <p:cNvGrpSpPr/>
          <p:nvPr/>
        </p:nvGrpSpPr>
        <p:grpSpPr>
          <a:xfrm>
            <a:off x="6840475" y="5914398"/>
            <a:ext cx="5343649" cy="4636315"/>
            <a:chOff x="0" y="553181"/>
            <a:chExt cx="5343648" cy="4636313"/>
          </a:xfrm>
        </p:grpSpPr>
        <p:pic>
          <p:nvPicPr>
            <p:cNvPr id="193" name="Northwick_Hotel-651x434.jpg" descr="Northwick_Hotel-651x43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553181"/>
              <a:ext cx="5343649" cy="3562433"/>
            </a:xfrm>
            <a:prstGeom prst="rect">
              <a:avLst/>
            </a:prstGeom>
            <a:ln w="12700" cap="flat">
              <a:noFill/>
              <a:miter lim="400000"/>
            </a:ln>
            <a:effectLst/>
          </p:spPr>
        </p:pic>
        <p:sp>
          <p:nvSpPr>
            <p:cNvPr id="194" name="Type to enter a caption."/>
            <p:cNvSpPr/>
            <p:nvPr/>
          </p:nvSpPr>
          <p:spPr>
            <a:xfrm>
              <a:off x="0" y="4744994"/>
              <a:ext cx="5343649" cy="444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r>
                <a:t>Type to enter a caption.</a:t>
              </a:r>
            </a:p>
          </p:txBody>
        </p:sp>
      </p:grpSp>
      <p:pic>
        <p:nvPicPr>
          <p:cNvPr id="196" name="83c3fa4b-5935-4d64-8989-523e9703da1d.jpg" descr="83c3fa4b-5935-4d64-8989-523e9703da1d.jpg"/>
          <p:cNvPicPr>
            <a:picLocks noChangeAspect="1"/>
          </p:cNvPicPr>
          <p:nvPr/>
        </p:nvPicPr>
        <p:blipFill>
          <a:blip r:embed="rId5" cstate="email">
            <a:extLst>
              <a:ext uri="{28A0092B-C50C-407E-A947-70E740481C1C}">
                <a14:useLocalDpi xmlns:a14="http://schemas.microsoft.com/office/drawing/2010/main"/>
              </a:ext>
            </a:extLst>
          </a:blip>
          <a:srcRect t="39637" b="22011"/>
          <a:stretch>
            <a:fillRect/>
          </a:stretch>
        </p:blipFill>
        <p:spPr>
          <a:xfrm>
            <a:off x="5818120" y="2595189"/>
            <a:ext cx="6742097" cy="3447592"/>
          </a:xfrm>
          <a:prstGeom prst="rect">
            <a:avLst/>
          </a:prstGeom>
          <a:ln w="12700" cap="flat">
            <a:noFill/>
            <a:miter lim="400000"/>
          </a:ln>
          <a:effectLst/>
        </p:spPr>
      </p:pic>
      <p:pic>
        <p:nvPicPr>
          <p:cNvPr id="199" name="92a11a74-a141-41a4-9c06-cbd40f856b4e.jpg" descr="92a11a74-a141-41a4-9c06-cbd40f856b4e.jpg"/>
          <p:cNvPicPr>
            <a:picLocks noChangeAspect="1"/>
          </p:cNvPicPr>
          <p:nvPr/>
        </p:nvPicPr>
        <p:blipFill>
          <a:blip r:embed="rId6" cstate="email">
            <a:extLst>
              <a:ext uri="{28A0092B-C50C-407E-A947-70E740481C1C}">
                <a14:useLocalDpi xmlns:a14="http://schemas.microsoft.com/office/drawing/2010/main"/>
              </a:ext>
            </a:extLst>
          </a:blip>
          <a:srcRect t="28186" b="27664"/>
          <a:stretch>
            <a:fillRect/>
          </a:stretch>
        </p:blipFill>
        <p:spPr>
          <a:xfrm>
            <a:off x="335312" y="2613161"/>
            <a:ext cx="5343650" cy="3145538"/>
          </a:xfrm>
          <a:prstGeom prst="rect">
            <a:avLst/>
          </a:prstGeom>
          <a:ln w="12700" cap="flat">
            <a:noFill/>
            <a:miter lim="400000"/>
          </a:ln>
          <a:effec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EVENTS"/>
          <p:cNvSpPr txBox="1">
            <a:spLocks noGrp="1"/>
          </p:cNvSpPr>
          <p:nvPr>
            <p:ph type="title"/>
          </p:nvPr>
        </p:nvSpPr>
        <p:spPr>
          <a:prstGeom prst="rect">
            <a:avLst/>
          </a:prstGeom>
        </p:spPr>
        <p:txBody>
          <a:bodyPr/>
          <a:lstStyle/>
          <a:p>
            <a:r>
              <a:t>EVENTS</a:t>
            </a:r>
          </a:p>
        </p:txBody>
      </p:sp>
      <p:pic>
        <p:nvPicPr>
          <p:cNvPr id="204" name="EUFC.jpg" descr="EUFC.jpg"/>
          <p:cNvPicPr>
            <a:picLocks noChangeAspect="1"/>
          </p:cNvPicPr>
          <p:nvPr/>
        </p:nvPicPr>
        <p:blipFill>
          <a:blip r:embed="rId3"/>
          <a:srcRect/>
          <a:stretch>
            <a:fillRect/>
          </a:stretch>
        </p:blipFill>
        <p:spPr>
          <a:xfrm>
            <a:off x="6293314" y="2586345"/>
            <a:ext cx="6146801" cy="2151381"/>
          </a:xfrm>
          <a:prstGeom prst="rect">
            <a:avLst/>
          </a:prstGeom>
          <a:ln w="12700" cap="flat">
            <a:noFill/>
            <a:miter lim="400000"/>
          </a:ln>
          <a:effectLst/>
        </p:spPr>
      </p:pic>
      <p:pic>
        <p:nvPicPr>
          <p:cNvPr id="207" name="Evesham-United-FC-logo.jpg" descr="Evesham-United-FC-logo.jpg"/>
          <p:cNvPicPr>
            <a:picLocks noChangeAspect="1"/>
          </p:cNvPicPr>
          <p:nvPr/>
        </p:nvPicPr>
        <p:blipFill>
          <a:blip r:embed="rId4" cstate="email">
            <a:extLst>
              <a:ext uri="{28A0092B-C50C-407E-A947-70E740481C1C}">
                <a14:useLocalDpi xmlns:a14="http://schemas.microsoft.com/office/drawing/2010/main"/>
              </a:ext>
            </a:extLst>
          </a:blip>
          <a:srcRect l="12206" r="12206"/>
          <a:stretch>
            <a:fillRect/>
          </a:stretch>
        </p:blipFill>
        <p:spPr>
          <a:xfrm>
            <a:off x="8322214" y="4940430"/>
            <a:ext cx="3759201" cy="2799503"/>
          </a:xfrm>
          <a:prstGeom prst="rect">
            <a:avLst/>
          </a:prstGeom>
          <a:ln w="12700" cap="flat">
            <a:noFill/>
            <a:miter lim="400000"/>
          </a:ln>
          <a:effectLst/>
        </p:spPr>
      </p:pic>
      <p:grpSp>
        <p:nvGrpSpPr>
          <p:cNvPr id="212" name="Image Gallery"/>
          <p:cNvGrpSpPr/>
          <p:nvPr/>
        </p:nvGrpSpPr>
        <p:grpSpPr>
          <a:xfrm>
            <a:off x="833159" y="2658434"/>
            <a:ext cx="3759201" cy="5771162"/>
            <a:chOff x="0" y="0"/>
            <a:chExt cx="3759200" cy="5771161"/>
          </a:xfrm>
        </p:grpSpPr>
        <p:pic>
          <p:nvPicPr>
            <p:cNvPr id="210" name="Flavours.jpg" descr="Flavours.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6738" y="0"/>
              <a:ext cx="3485724" cy="5250462"/>
            </a:xfrm>
            <a:prstGeom prst="rect">
              <a:avLst/>
            </a:prstGeom>
            <a:ln w="12700" cap="flat">
              <a:noFill/>
              <a:miter lim="400000"/>
            </a:ln>
            <a:effectLst/>
          </p:spPr>
        </p:pic>
        <p:sp>
          <p:nvSpPr>
            <p:cNvPr id="211" name="Type to enter a caption."/>
            <p:cNvSpPr/>
            <p:nvPr/>
          </p:nvSpPr>
          <p:spPr>
            <a:xfrm>
              <a:off x="0" y="5326661"/>
              <a:ext cx="3759200" cy="444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defRPr sz="2000"/>
              </a:lvl1pPr>
            </a:lstStyle>
            <a:p>
              <a:r>
                <a:t>Type to enter a caption.</a:t>
              </a:r>
            </a:p>
          </p:txBody>
        </p:sp>
      </p:grpSp>
      <p:pic>
        <p:nvPicPr>
          <p:cNvPr id="213" name="Pizza.jpg" descr="Pizza.jpg"/>
          <p:cNvPicPr>
            <a:picLocks noChangeAspect="1"/>
          </p:cNvPicPr>
          <p:nvPr/>
        </p:nvPicPr>
        <p:blipFill>
          <a:blip r:embed="rId6" cstate="email">
            <a:extLst>
              <a:ext uri="{28A0092B-C50C-407E-A947-70E740481C1C}">
                <a14:useLocalDpi xmlns:a14="http://schemas.microsoft.com/office/drawing/2010/main"/>
              </a:ext>
            </a:extLst>
          </a:blip>
          <a:srcRect t="411" b="411"/>
          <a:stretch>
            <a:fillRect/>
          </a:stretch>
        </p:blipFill>
        <p:spPr>
          <a:xfrm>
            <a:off x="4449562" y="4995664"/>
            <a:ext cx="2794001" cy="3463735"/>
          </a:xfrm>
          <a:prstGeom prst="rect">
            <a:avLst/>
          </a:prstGeom>
          <a:ln w="12700" cap="flat">
            <a:noFill/>
            <a:miter lim="400000"/>
          </a:ln>
          <a:effectLst/>
        </p:spPr>
      </p:pic>
      <p:pic>
        <p:nvPicPr>
          <p:cNvPr id="216" name="Vale &amp; Spa.png" descr="Vale &amp; Spa.png"/>
          <p:cNvPicPr>
            <a:picLocks noChangeAspect="1"/>
          </p:cNvPicPr>
          <p:nvPr/>
        </p:nvPicPr>
        <p:blipFill>
          <a:blip r:embed="rId7"/>
          <a:srcRect/>
          <a:stretch>
            <a:fillRect/>
          </a:stretch>
        </p:blipFill>
        <p:spPr>
          <a:xfrm>
            <a:off x="363341" y="8026030"/>
            <a:ext cx="3922449" cy="1026821"/>
          </a:xfrm>
          <a:prstGeom prst="rect">
            <a:avLst/>
          </a:prstGeom>
          <a:ln w="12700" cap="flat">
            <a:noFill/>
            <a:miter lim="400000"/>
          </a:ln>
          <a:effectLst/>
        </p:spPr>
      </p:pic>
    </p:spTree>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1271</Words>
  <Application>Microsoft Office PowerPoint</Application>
  <PresentationFormat>Custom</PresentationFormat>
  <Paragraphs>114</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Gill Sans</vt:lpstr>
      <vt:lpstr>Gill Sans Light</vt:lpstr>
      <vt:lpstr>Helvetica</vt:lpstr>
      <vt:lpstr>Helvetica Neue</vt:lpstr>
      <vt:lpstr>Showroom</vt:lpstr>
      <vt:lpstr>PowerPoint Presentation</vt:lpstr>
      <vt:lpstr>OUR 2019</vt:lpstr>
      <vt:lpstr>meetings &amp; speakers</vt:lpstr>
      <vt:lpstr>RAISING VECTA’s PROFILE</vt:lpstr>
      <vt:lpstr>RAISING VECTA’s PROFILE</vt:lpstr>
      <vt:lpstr>EVENTS</vt:lpstr>
      <vt:lpstr>EVENTS</vt:lpstr>
      <vt:lpstr>EVENTS</vt:lpstr>
      <vt:lpstr>EVENTS</vt:lpstr>
      <vt:lpstr>local support</vt:lpstr>
      <vt:lpstr>PARTNERSHIPS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dc:creator>
  <cp:lastModifiedBy>Natasha Wooldridge</cp:lastModifiedBy>
  <cp:revision>2</cp:revision>
  <dcterms:modified xsi:type="dcterms:W3CDTF">2020-01-16T15:28:34Z</dcterms:modified>
</cp:coreProperties>
</file>